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58" r:id="rId3"/>
    <p:sldId id="259" r:id="rId4"/>
    <p:sldId id="261" r:id="rId5"/>
    <p:sldId id="281" r:id="rId6"/>
    <p:sldId id="283" r:id="rId7"/>
    <p:sldId id="282" r:id="rId8"/>
    <p:sldId id="262" r:id="rId9"/>
    <p:sldId id="263" r:id="rId10"/>
    <p:sldId id="264" r:id="rId11"/>
    <p:sldId id="265" r:id="rId12"/>
    <p:sldId id="266" r:id="rId13"/>
    <p:sldId id="267" r:id="rId14"/>
    <p:sldId id="268" r:id="rId15"/>
    <p:sldId id="269" r:id="rId16"/>
    <p:sldId id="271" r:id="rId17"/>
    <p:sldId id="270" r:id="rId18"/>
    <p:sldId id="272" r:id="rId19"/>
    <p:sldId id="273" r:id="rId20"/>
    <p:sldId id="274" r:id="rId21"/>
    <p:sldId id="275" r:id="rId22"/>
    <p:sldId id="276" r:id="rId23"/>
    <p:sldId id="284" r:id="rId24"/>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50" autoAdjust="0"/>
    <p:restoredTop sz="94660"/>
  </p:normalViewPr>
  <p:slideViewPr>
    <p:cSldViewPr snapToGrid="0">
      <p:cViewPr varScale="1">
        <p:scale>
          <a:sx n="98" d="100"/>
          <a:sy n="98" d="100"/>
        </p:scale>
        <p:origin x="11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hu-HU"/>
              <a:t>Mintacím szerkesztése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Alcím mintájának szerkesztése</a:t>
            </a:r>
            <a:endParaRPr lang="en-US" dirty="0"/>
          </a:p>
        </p:txBody>
      </p:sp>
      <p:sp>
        <p:nvSpPr>
          <p:cNvPr id="4" name="Date Placeholder 3"/>
          <p:cNvSpPr>
            <a:spLocks noGrp="1"/>
          </p:cNvSpPr>
          <p:nvPr>
            <p:ph type="dt" sz="half" idx="10"/>
          </p:nvPr>
        </p:nvSpPr>
        <p:spPr/>
        <p:txBody>
          <a:bodyPr/>
          <a:lstStyle/>
          <a:p>
            <a:fld id="{0DA29FC3-7ADA-4EBB-AD41-76836DA1526F}" type="datetimeFigureOut">
              <a:rPr lang="hu-HU" smtClean="0"/>
              <a:t>2026. 08. 14.</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2202237810"/>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Vertical Text Placeholder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0DA29FC3-7ADA-4EBB-AD41-76836DA1526F}" type="datetimeFigureOut">
              <a:rPr lang="hu-HU" smtClean="0"/>
              <a:t>2026. 08. 14.</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4006796664"/>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hu-HU"/>
              <a:t>Mintacím szerkesztése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0DA29FC3-7ADA-4EBB-AD41-76836DA1526F}" type="datetimeFigureOut">
              <a:rPr lang="hu-HU" smtClean="0"/>
              <a:t>2026. 08. 14.</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1570931242"/>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0DA29FC3-7ADA-4EBB-AD41-76836DA1526F}" type="datetimeFigureOut">
              <a:rPr lang="hu-HU" smtClean="0"/>
              <a:t>2026. 08. 14.</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3289765325"/>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hu-HU"/>
              <a:t>Mintacím szerkesztése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0DA29FC3-7ADA-4EBB-AD41-76836DA1526F}" type="datetimeFigureOut">
              <a:rPr lang="hu-HU" smtClean="0"/>
              <a:t>2026. 08. 14.</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1581601181"/>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0DA29FC3-7ADA-4EBB-AD41-76836DA1526F}" type="datetimeFigureOut">
              <a:rPr lang="hu-HU" smtClean="0"/>
              <a:t>2026. 08. 14.</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3649044557"/>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hu-HU"/>
              <a:t>Mintacím szerkesztése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Content Placeholder 3"/>
          <p:cNvSpPr>
            <a:spLocks noGrp="1"/>
          </p:cNvSpPr>
          <p:nvPr>
            <p:ph sz="half" idx="2"/>
          </p:nvPr>
        </p:nvSpPr>
        <p:spPr>
          <a:xfrm>
            <a:off x="629842" y="2505075"/>
            <a:ext cx="3868340"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Content Placeholder 5"/>
          <p:cNvSpPr>
            <a:spLocks noGrp="1"/>
          </p:cNvSpPr>
          <p:nvPr>
            <p:ph sz="quarter" idx="4"/>
          </p:nvPr>
        </p:nvSpPr>
        <p:spPr>
          <a:xfrm>
            <a:off x="4629150" y="2505075"/>
            <a:ext cx="3887391"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Date Placeholder 6"/>
          <p:cNvSpPr>
            <a:spLocks noGrp="1"/>
          </p:cNvSpPr>
          <p:nvPr>
            <p:ph type="dt" sz="half" idx="10"/>
          </p:nvPr>
        </p:nvSpPr>
        <p:spPr/>
        <p:txBody>
          <a:bodyPr/>
          <a:lstStyle/>
          <a:p>
            <a:fld id="{0DA29FC3-7ADA-4EBB-AD41-76836DA1526F}" type="datetimeFigureOut">
              <a:rPr lang="hu-HU" smtClean="0"/>
              <a:t>2026. 08. 14.</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1684791475"/>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Date Placeholder 2"/>
          <p:cNvSpPr>
            <a:spLocks noGrp="1"/>
          </p:cNvSpPr>
          <p:nvPr>
            <p:ph type="dt" sz="half" idx="10"/>
          </p:nvPr>
        </p:nvSpPr>
        <p:spPr/>
        <p:txBody>
          <a:bodyPr/>
          <a:lstStyle/>
          <a:p>
            <a:fld id="{0DA29FC3-7ADA-4EBB-AD41-76836DA1526F}" type="datetimeFigureOut">
              <a:rPr lang="hu-HU" smtClean="0"/>
              <a:t>2026. 08. 14.</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620622437"/>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A29FC3-7ADA-4EBB-AD41-76836DA1526F}" type="datetimeFigureOut">
              <a:rPr lang="hu-HU" smtClean="0"/>
              <a:t>2026. 08. 14.</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2226356109"/>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hu-HU"/>
              <a:t>Mintacím szerkesztése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p:txBody>
          <a:bodyPr/>
          <a:lstStyle/>
          <a:p>
            <a:fld id="{0DA29FC3-7ADA-4EBB-AD41-76836DA1526F}" type="datetimeFigureOut">
              <a:rPr lang="hu-HU" smtClean="0"/>
              <a:t>2026. 08. 14.</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2354887354"/>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hu-HU"/>
              <a:t>Mintacím szerkesztése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a:t>Kép beszúrásához kattintson az ikonra</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p:txBody>
          <a:bodyPr/>
          <a:lstStyle/>
          <a:p>
            <a:fld id="{0DA29FC3-7ADA-4EBB-AD41-76836DA1526F}" type="datetimeFigureOut">
              <a:rPr lang="hu-HU" smtClean="0"/>
              <a:t>2026. 08. 14.</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434F333D-D98D-44D4-9F8B-D552E44F031E}" type="slidenum">
              <a:rPr lang="hu-HU" smtClean="0"/>
              <a:t>‹#›</a:t>
            </a:fld>
            <a:endParaRPr lang="hu-HU"/>
          </a:p>
        </p:txBody>
      </p:sp>
    </p:spTree>
    <p:extLst>
      <p:ext uri="{BB962C8B-B14F-4D97-AF65-F5344CB8AC3E}">
        <p14:creationId xmlns:p14="http://schemas.microsoft.com/office/powerpoint/2010/main" val="5629686"/>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1" name="Nagyboldogasszony.wav"/>
          </p:stSnd>
        </p:sndAc>
      </p:transition>
    </mc:Choice>
    <mc:Fallback xmlns="">
      <p:transition spd="slow">
        <p:fade/>
        <p:sndAc>
          <p:stSnd loop="1">
            <p:snd r:embed="rId3" name="Nagyboldogasszony.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hu-HU"/>
              <a:t>Mintacím szerkesztése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29FC3-7ADA-4EBB-AD41-76836DA1526F}" type="datetimeFigureOut">
              <a:rPr lang="hu-HU" smtClean="0"/>
              <a:t>2026. 08. 14.</a:t>
            </a:fld>
            <a:endParaRPr lang="hu-H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4F333D-D98D-44D4-9F8B-D552E44F031E}" type="slidenum">
              <a:rPr lang="hu-HU" smtClean="0"/>
              <a:t>‹#›</a:t>
            </a:fld>
            <a:endParaRPr lang="hu-HU"/>
          </a:p>
        </p:txBody>
      </p:sp>
    </p:spTree>
    <p:extLst>
      <p:ext uri="{BB962C8B-B14F-4D97-AF65-F5344CB8AC3E}">
        <p14:creationId xmlns:p14="http://schemas.microsoft.com/office/powerpoint/2010/main" val="469534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50">
        <p:fade/>
        <p:sndAc>
          <p:stSnd loop="1">
            <p:snd r:embed="rId13" name="Nagyboldogasszony.wav"/>
          </p:stSnd>
        </p:sndAc>
      </p:transition>
    </mc:Choice>
    <mc:Fallback xmlns="">
      <p:transition spd="slow">
        <p:fade/>
        <p:sndAc>
          <p:stSnd loop="1">
            <p:snd r:embed="rId14" name="Nagyboldogasszony.wav"/>
          </p:stSnd>
        </p:sndAc>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455327" cy="6858000"/>
          </a:xfrm>
          <a:prstGeom prst="rect">
            <a:avLst/>
          </a:prstGeom>
        </p:spPr>
      </p:pic>
      <p:sp>
        <p:nvSpPr>
          <p:cNvPr id="4" name="Téglalap 3"/>
          <p:cNvSpPr/>
          <p:nvPr/>
        </p:nvSpPr>
        <p:spPr>
          <a:xfrm>
            <a:off x="4363396" y="1756721"/>
            <a:ext cx="4780604" cy="769441"/>
          </a:xfrm>
          <a:prstGeom prst="rect">
            <a:avLst/>
          </a:prstGeom>
          <a:noFill/>
        </p:spPr>
        <p:txBody>
          <a:bodyPr wrap="none" lIns="91440" tIns="45720" rIns="91440" bIns="45720">
            <a:spAutoFit/>
          </a:bodyPr>
          <a:lstStyle/>
          <a:p>
            <a:pPr algn="ctr"/>
            <a:r>
              <a:rPr lang="hu-HU" sz="4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Nagyboldogasszony</a:t>
            </a:r>
          </a:p>
        </p:txBody>
      </p:sp>
      <p:sp>
        <p:nvSpPr>
          <p:cNvPr id="5" name="Szövegdoboz 4"/>
          <p:cNvSpPr txBox="1"/>
          <p:nvPr/>
        </p:nvSpPr>
        <p:spPr>
          <a:xfrm>
            <a:off x="4758362" y="3870174"/>
            <a:ext cx="4082603" cy="1384995"/>
          </a:xfrm>
          <a:prstGeom prst="rect">
            <a:avLst/>
          </a:prstGeom>
          <a:noFill/>
        </p:spPr>
        <p:txBody>
          <a:bodyPr wrap="square" rtlCol="0">
            <a:spAutoFit/>
          </a:bodyPr>
          <a:lstStyle/>
          <a:p>
            <a:r>
              <a:rPr lang="hu-HU" sz="2800" dirty="0">
                <a:solidFill>
                  <a:srgbClr val="0070C0"/>
                </a:solidFill>
                <a:latin typeface="Aharoni" panose="02010803020104030203" pitchFamily="2" charset="-79"/>
                <a:cs typeface="Aharoni" panose="02010803020104030203" pitchFamily="2" charset="-79"/>
              </a:rPr>
              <a:t>Ezen a napon ajánlotta fel Szent István hazánkat Máriának.</a:t>
            </a:r>
          </a:p>
        </p:txBody>
      </p:sp>
    </p:spTree>
    <p:extLst>
      <p:ext uri="{BB962C8B-B14F-4D97-AF65-F5344CB8AC3E}">
        <p14:creationId xmlns:p14="http://schemas.microsoft.com/office/powerpoint/2010/main" val="754148869"/>
      </p:ext>
    </p:extLst>
  </p:cSld>
  <p:clrMapOvr>
    <a:masterClrMapping/>
  </p:clrMapOvr>
  <mc:AlternateContent xmlns:mc="http://schemas.openxmlformats.org/markup-compatibility/2006" xmlns:p14="http://schemas.microsoft.com/office/powerpoint/2010/main">
    <mc:Choice Requires="p14">
      <p:transition spd="slow" p14:dur="1250">
        <p:fade/>
        <p:sndAc>
          <p:stSnd loop="1">
            <p:snd r:embed="rId2" name="Nagyboldogasszony.wav"/>
          </p:stSnd>
        </p:sndAc>
      </p:transition>
    </mc:Choice>
    <mc:Fallback xmlns="">
      <p:transition spd="slow">
        <p:fade/>
        <p:sndAc>
          <p:stSnd loop="1">
            <p:snd r:embed="rId4" name="Nagyboldogasszony.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394" y="0"/>
            <a:ext cx="8167500" cy="7204902"/>
          </a:xfrm>
          <a:prstGeom prst="rect">
            <a:avLst/>
          </a:prstGeom>
        </p:spPr>
      </p:pic>
      <p:sp>
        <p:nvSpPr>
          <p:cNvPr id="4" name="Szövegdoboz 3"/>
          <p:cNvSpPr txBox="1"/>
          <p:nvPr/>
        </p:nvSpPr>
        <p:spPr>
          <a:xfrm>
            <a:off x="1687132" y="5087155"/>
            <a:ext cx="6602272" cy="1323439"/>
          </a:xfrm>
          <a:prstGeom prst="rect">
            <a:avLst/>
          </a:prstGeom>
          <a:noFill/>
        </p:spPr>
        <p:txBody>
          <a:bodyPr wrap="square" rtlCol="0">
            <a:spAutoFit/>
          </a:bodyPr>
          <a:lstStyle/>
          <a:p>
            <a:r>
              <a:rPr lang="hu-HU" sz="2000" b="1" i="1" dirty="0">
                <a:solidFill>
                  <a:schemeClr val="bg1"/>
                </a:solidFill>
                <a:latin typeface="Bahnschrift" panose="020B0502040204020203" pitchFamily="34" charset="0"/>
              </a:rPr>
              <a:t>Élete során nélkülöznie kell, sőt menekülnie, majd el kell válni Jézusától, hogy utána megélje Fiának az elutasítását, üldöztetését, majd a Megváltás beteljesedését a kereszthalálát.</a:t>
            </a:r>
          </a:p>
        </p:txBody>
      </p:sp>
    </p:spTree>
    <p:extLst>
      <p:ext uri="{BB962C8B-B14F-4D97-AF65-F5344CB8AC3E}">
        <p14:creationId xmlns:p14="http://schemas.microsoft.com/office/powerpoint/2010/main" val="16357768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Szövegdoboz 7"/>
          <p:cNvSpPr txBox="1"/>
          <p:nvPr/>
        </p:nvSpPr>
        <p:spPr>
          <a:xfrm>
            <a:off x="373487" y="1725769"/>
            <a:ext cx="3322750" cy="1938992"/>
          </a:xfrm>
          <a:prstGeom prst="rect">
            <a:avLst/>
          </a:prstGeom>
          <a:noFill/>
        </p:spPr>
        <p:txBody>
          <a:bodyPr wrap="square" rtlCol="0">
            <a:spAutoFit/>
          </a:bodyPr>
          <a:lstStyle/>
          <a:p>
            <a:r>
              <a:rPr lang="hu-HU" sz="2000" b="1" dirty="0">
                <a:solidFill>
                  <a:schemeClr val="bg1"/>
                </a:solidFill>
                <a:latin typeface="Bahnschrift" panose="020B0502040204020203" pitchFamily="34" charset="0"/>
              </a:rPr>
              <a:t>Mi volt Mária Titka? Hiszen emberileg egy igen nehéz, sőt tragikus életet kellett beteljesítenie? És mégis a hívő lélek Boldogasszonynak nevezi.</a:t>
            </a:r>
          </a:p>
        </p:txBody>
      </p:sp>
    </p:spTree>
    <p:extLst>
      <p:ext uri="{BB962C8B-B14F-4D97-AF65-F5344CB8AC3E}">
        <p14:creationId xmlns:p14="http://schemas.microsoft.com/office/powerpoint/2010/main" val="403622695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zövegdoboz 2"/>
          <p:cNvSpPr txBox="1"/>
          <p:nvPr/>
        </p:nvSpPr>
        <p:spPr>
          <a:xfrm>
            <a:off x="392806" y="4744744"/>
            <a:ext cx="5789053" cy="1938992"/>
          </a:xfrm>
          <a:prstGeom prst="rect">
            <a:avLst/>
          </a:prstGeom>
          <a:noFill/>
        </p:spPr>
        <p:txBody>
          <a:bodyPr wrap="square" rtlCol="0">
            <a:spAutoFit/>
          </a:bodyPr>
          <a:lstStyle/>
          <a:p>
            <a:r>
              <a:rPr lang="hu-HU" sz="2000" dirty="0">
                <a:solidFill>
                  <a:schemeClr val="bg1"/>
                </a:solidFill>
                <a:latin typeface="Bahnschrift" panose="020B0502040204020203" pitchFamily="34" charset="0"/>
              </a:rPr>
              <a:t>A hívő ember, aki képes és hajlandó elmerülni Isten misztériumában, megtapasztalja az Isten közelség olyan mélységeit, ami igazából nem racionális dimenzió. Mégis ráérez, hogy mit jelent Istenben és Istenből élni és ez lesz életének értelme.</a:t>
            </a:r>
          </a:p>
        </p:txBody>
      </p:sp>
    </p:spTree>
    <p:extLst>
      <p:ext uri="{BB962C8B-B14F-4D97-AF65-F5344CB8AC3E}">
        <p14:creationId xmlns:p14="http://schemas.microsoft.com/office/powerpoint/2010/main" val="377256281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Kép 2"/>
          <p:cNvPicPr>
            <a:picLocks noChangeAspect="1"/>
          </p:cNvPicPr>
          <p:nvPr/>
        </p:nvPicPr>
        <p:blipFill rotWithShape="1">
          <a:blip r:embed="rId2">
            <a:extLst>
              <a:ext uri="{28A0092B-C50C-407E-A947-70E740481C1C}">
                <a14:useLocalDpi xmlns:a14="http://schemas.microsoft.com/office/drawing/2010/main" val="0"/>
              </a:ext>
            </a:extLst>
          </a:blip>
          <a:srcRect l="2637"/>
          <a:stretch/>
        </p:blipFill>
        <p:spPr>
          <a:xfrm>
            <a:off x="2457450" y="0"/>
            <a:ext cx="6686550" cy="6867659"/>
          </a:xfrm>
          <a:prstGeom prst="rect">
            <a:avLst/>
          </a:prstGeom>
          <a:solidFill>
            <a:schemeClr val="accent4">
              <a:lumMod val="20000"/>
              <a:lumOff val="80000"/>
            </a:schemeClr>
          </a:solidFill>
        </p:spPr>
      </p:pic>
      <p:sp>
        <p:nvSpPr>
          <p:cNvPr id="4" name="Szövegdoboz 3"/>
          <p:cNvSpPr txBox="1"/>
          <p:nvPr/>
        </p:nvSpPr>
        <p:spPr>
          <a:xfrm>
            <a:off x="0" y="1587169"/>
            <a:ext cx="2276341" cy="3785652"/>
          </a:xfrm>
          <a:prstGeom prst="rect">
            <a:avLst/>
          </a:prstGeom>
          <a:noFill/>
        </p:spPr>
        <p:txBody>
          <a:bodyPr wrap="square" rtlCol="0">
            <a:spAutoFit/>
          </a:bodyPr>
          <a:lstStyle/>
          <a:p>
            <a:r>
              <a:rPr lang="hu-HU" sz="2000" dirty="0">
                <a:latin typeface="Bahnschrift" panose="020B0502040204020203" pitchFamily="34" charset="0"/>
              </a:rPr>
              <a:t>Mária az emberek közül a legtökéletesebben megélte ezt a valóságot. A fájdalom neki is keserves volt, de soha nem kilátástalan, mert hitt és remélt és mert nagyon szeretett.</a:t>
            </a:r>
          </a:p>
        </p:txBody>
      </p:sp>
    </p:spTree>
    <p:extLst>
      <p:ext uri="{BB962C8B-B14F-4D97-AF65-F5344CB8AC3E}">
        <p14:creationId xmlns:p14="http://schemas.microsoft.com/office/powerpoint/2010/main" val="135794662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49"/>
            <a:ext cx="9144000" cy="6866498"/>
          </a:xfrm>
          <a:prstGeom prst="rect">
            <a:avLst/>
          </a:prstGeom>
        </p:spPr>
      </p:pic>
      <p:sp>
        <p:nvSpPr>
          <p:cNvPr id="3" name="Szövegdoboz 2"/>
          <p:cNvSpPr txBox="1"/>
          <p:nvPr/>
        </p:nvSpPr>
        <p:spPr>
          <a:xfrm>
            <a:off x="193183" y="5563673"/>
            <a:ext cx="8847786" cy="1015663"/>
          </a:xfrm>
          <a:prstGeom prst="rect">
            <a:avLst/>
          </a:prstGeom>
          <a:noFill/>
        </p:spPr>
        <p:txBody>
          <a:bodyPr wrap="square" rtlCol="0">
            <a:spAutoFit/>
          </a:bodyPr>
          <a:lstStyle/>
          <a:p>
            <a:r>
              <a:rPr lang="hu-HU" sz="2000" dirty="0">
                <a:solidFill>
                  <a:schemeClr val="bg1"/>
                </a:solidFill>
                <a:latin typeface="Bahnschrift" panose="020B0502040204020203" pitchFamily="34" charset="0"/>
              </a:rPr>
              <a:t>Ezért nyilván való, hogy Isten ezt a vele ennyire összeforrott életet nem engedte át az enyészetnek, hanem teljes emberségében lehetett a mennykirálynője</a:t>
            </a:r>
          </a:p>
        </p:txBody>
      </p:sp>
    </p:spTree>
    <p:extLst>
      <p:ext uri="{BB962C8B-B14F-4D97-AF65-F5344CB8AC3E}">
        <p14:creationId xmlns:p14="http://schemas.microsoft.com/office/powerpoint/2010/main" val="294792001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zövegdoboz 2"/>
          <p:cNvSpPr txBox="1"/>
          <p:nvPr/>
        </p:nvSpPr>
        <p:spPr>
          <a:xfrm>
            <a:off x="6658377" y="618186"/>
            <a:ext cx="2305319" cy="4708981"/>
          </a:xfrm>
          <a:prstGeom prst="rect">
            <a:avLst/>
          </a:prstGeom>
          <a:noFill/>
        </p:spPr>
        <p:txBody>
          <a:bodyPr wrap="square" rtlCol="0">
            <a:spAutoFit/>
          </a:bodyPr>
          <a:lstStyle/>
          <a:p>
            <a:r>
              <a:rPr lang="hu-HU" sz="2000" dirty="0">
                <a:solidFill>
                  <a:srgbClr val="FFFF00"/>
                </a:solidFill>
                <a:latin typeface="Bahnschrift" panose="020B0502040204020203" pitchFamily="34" charset="0"/>
              </a:rPr>
              <a:t>Mária az az ember,aki igazán egy közülünk és ugyanakkor híd az  Isten országába bejutni vágyó emberek számára. Ő, aki a legteljesebben megértette és megvalósította Isten akaratát. Elfogadta a Szeretetet és belőle él.</a:t>
            </a:r>
          </a:p>
        </p:txBody>
      </p:sp>
    </p:spTree>
    <p:extLst>
      <p:ext uri="{BB962C8B-B14F-4D97-AF65-F5344CB8AC3E}">
        <p14:creationId xmlns:p14="http://schemas.microsoft.com/office/powerpoint/2010/main" val="375250207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4" name="Kép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459892" cy="6863635"/>
          </a:xfrm>
          <a:prstGeom prst="rect">
            <a:avLst/>
          </a:prstGeom>
        </p:spPr>
      </p:pic>
      <p:sp>
        <p:nvSpPr>
          <p:cNvPr id="5" name="Szövegdoboz 4"/>
          <p:cNvSpPr txBox="1"/>
          <p:nvPr/>
        </p:nvSpPr>
        <p:spPr>
          <a:xfrm>
            <a:off x="6459892" y="1661375"/>
            <a:ext cx="2684108" cy="2554545"/>
          </a:xfrm>
          <a:prstGeom prst="rect">
            <a:avLst/>
          </a:prstGeom>
          <a:noFill/>
        </p:spPr>
        <p:txBody>
          <a:bodyPr wrap="square" rtlCol="0">
            <a:spAutoFit/>
          </a:bodyPr>
          <a:lstStyle/>
          <a:p>
            <a:r>
              <a:rPr lang="hu-HU" sz="2000" dirty="0">
                <a:latin typeface="Bahnschrift" panose="020B0502040204020203" pitchFamily="34" charset="0"/>
              </a:rPr>
              <a:t>Ezért anyja az Egyháznak, aki Isten országát építi a földön és igyekszik megvalósítani mindazt, amire Jézus meghívott minden embert.</a:t>
            </a:r>
          </a:p>
        </p:txBody>
      </p:sp>
    </p:spTree>
    <p:extLst>
      <p:ext uri="{BB962C8B-B14F-4D97-AF65-F5344CB8AC3E}">
        <p14:creationId xmlns:p14="http://schemas.microsoft.com/office/powerpoint/2010/main" val="232890270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063"/>
            <a:ext cx="6577892" cy="6847937"/>
          </a:xfrm>
          <a:prstGeom prst="rect">
            <a:avLst/>
          </a:prstGeom>
        </p:spPr>
      </p:pic>
      <p:sp>
        <p:nvSpPr>
          <p:cNvPr id="3" name="Szövegdoboz 2"/>
          <p:cNvSpPr txBox="1"/>
          <p:nvPr/>
        </p:nvSpPr>
        <p:spPr>
          <a:xfrm>
            <a:off x="6748530" y="1262130"/>
            <a:ext cx="2395470" cy="2862322"/>
          </a:xfrm>
          <a:prstGeom prst="rect">
            <a:avLst/>
          </a:prstGeom>
          <a:noFill/>
        </p:spPr>
        <p:txBody>
          <a:bodyPr wrap="square" rtlCol="0">
            <a:spAutoFit/>
          </a:bodyPr>
          <a:lstStyle/>
          <a:p>
            <a:r>
              <a:rPr lang="hu-HU" sz="2000" dirty="0">
                <a:solidFill>
                  <a:schemeClr val="accent2">
                    <a:lumMod val="75000"/>
                  </a:schemeClr>
                </a:solidFill>
                <a:latin typeface="Bahnschrift" panose="020B0502040204020203" pitchFamily="34" charset="0"/>
              </a:rPr>
              <a:t>Mária azonosult Isten akaratával, egyetlen vágya, hogy mindenki eljusson az üdvösségre, ezért fordul hozzá segítségért a hívő sokaság.</a:t>
            </a:r>
          </a:p>
        </p:txBody>
      </p:sp>
    </p:spTree>
    <p:extLst>
      <p:ext uri="{BB962C8B-B14F-4D97-AF65-F5344CB8AC3E}">
        <p14:creationId xmlns:p14="http://schemas.microsoft.com/office/powerpoint/2010/main" val="316538477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Kép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426089" cy="6899990"/>
          </a:xfrm>
          <a:prstGeom prst="rect">
            <a:avLst/>
          </a:prstGeom>
        </p:spPr>
      </p:pic>
      <p:sp>
        <p:nvSpPr>
          <p:cNvPr id="5" name="Szövegdoboz 4"/>
          <p:cNvSpPr txBox="1"/>
          <p:nvPr/>
        </p:nvSpPr>
        <p:spPr>
          <a:xfrm>
            <a:off x="6541999" y="1674254"/>
            <a:ext cx="2717911" cy="2246769"/>
          </a:xfrm>
          <a:prstGeom prst="rect">
            <a:avLst/>
          </a:prstGeom>
          <a:noFill/>
        </p:spPr>
        <p:txBody>
          <a:bodyPr wrap="square" rtlCol="0">
            <a:spAutoFit/>
          </a:bodyPr>
          <a:lstStyle/>
          <a:p>
            <a:r>
              <a:rPr lang="hu-HU" sz="2000" dirty="0">
                <a:latin typeface="Bahnschrift" panose="020B0502040204020203" pitchFamily="34" charset="0"/>
              </a:rPr>
              <a:t>Szent István királyunk, aki nagy tisztelője volt Máriának, reá bízta országát és népét, amikor utód híján kellett meghalnia.</a:t>
            </a:r>
          </a:p>
        </p:txBody>
      </p:sp>
    </p:spTree>
    <p:extLst>
      <p:ext uri="{BB962C8B-B14F-4D97-AF65-F5344CB8AC3E}">
        <p14:creationId xmlns:p14="http://schemas.microsoft.com/office/powerpoint/2010/main" val="50114356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3211"/>
            <a:ext cx="9144000" cy="5143500"/>
          </a:xfrm>
          <a:prstGeom prst="rect">
            <a:avLst/>
          </a:prstGeom>
        </p:spPr>
      </p:pic>
      <p:sp>
        <p:nvSpPr>
          <p:cNvPr id="3" name="Szövegdoboz 2"/>
          <p:cNvSpPr txBox="1"/>
          <p:nvPr/>
        </p:nvSpPr>
        <p:spPr>
          <a:xfrm>
            <a:off x="270456" y="5331854"/>
            <a:ext cx="8603088" cy="1015663"/>
          </a:xfrm>
          <a:prstGeom prst="rect">
            <a:avLst/>
          </a:prstGeom>
          <a:noFill/>
        </p:spPr>
        <p:txBody>
          <a:bodyPr wrap="square" rtlCol="0">
            <a:spAutoFit/>
          </a:bodyPr>
          <a:lstStyle/>
          <a:p>
            <a:r>
              <a:rPr lang="hu-HU" sz="2000" dirty="0">
                <a:latin typeface="Bahnschrift" panose="020B0502040204020203" pitchFamily="34" charset="0"/>
              </a:rPr>
              <a:t>Szent István a hit által tudta, hogy a legjobb kezekben akkor lesz az ország, ha égi pártfogót, még pedig Máriát kéri, hogy viselje népének és országának gondját.</a:t>
            </a:r>
          </a:p>
        </p:txBody>
      </p:sp>
    </p:spTree>
    <p:extLst>
      <p:ext uri="{BB962C8B-B14F-4D97-AF65-F5344CB8AC3E}">
        <p14:creationId xmlns:p14="http://schemas.microsoft.com/office/powerpoint/2010/main" val="171130820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095999"/>
          </a:xfrm>
          <a:prstGeom prst="rect">
            <a:avLst/>
          </a:prstGeom>
        </p:spPr>
      </p:pic>
      <p:sp>
        <p:nvSpPr>
          <p:cNvPr id="3" name="Szövegdoboz 2"/>
          <p:cNvSpPr txBox="1"/>
          <p:nvPr/>
        </p:nvSpPr>
        <p:spPr>
          <a:xfrm>
            <a:off x="0" y="6130344"/>
            <a:ext cx="9143999" cy="707886"/>
          </a:xfrm>
          <a:prstGeom prst="rect">
            <a:avLst/>
          </a:prstGeom>
          <a:noFill/>
        </p:spPr>
        <p:txBody>
          <a:bodyPr wrap="square" rtlCol="0">
            <a:spAutoFit/>
          </a:bodyPr>
          <a:lstStyle/>
          <a:p>
            <a:r>
              <a:rPr lang="hu-HU" sz="2000" dirty="0">
                <a:latin typeface="Bahnschrift" panose="020B0502040204020203" pitchFamily="34" charset="0"/>
              </a:rPr>
              <a:t>Augusztus 15-én ünnepeljük Mária elszenderülését, melyről a Szentírás nem ad hírt, mégis a korai kereszténységtől folyamatos az ünneplése.</a:t>
            </a:r>
          </a:p>
        </p:txBody>
      </p:sp>
    </p:spTree>
    <p:extLst>
      <p:ext uri="{BB962C8B-B14F-4D97-AF65-F5344CB8AC3E}">
        <p14:creationId xmlns:p14="http://schemas.microsoft.com/office/powerpoint/2010/main" val="187230068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5" name="Kép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901"/>
            <a:ext cx="4602663" cy="6869901"/>
          </a:xfrm>
          <a:prstGeom prst="rect">
            <a:avLst/>
          </a:prstGeom>
        </p:spPr>
      </p:pic>
      <p:sp>
        <p:nvSpPr>
          <p:cNvPr id="6" name="Szövegdoboz 5"/>
          <p:cNvSpPr txBox="1"/>
          <p:nvPr/>
        </p:nvSpPr>
        <p:spPr>
          <a:xfrm>
            <a:off x="5009882" y="1867437"/>
            <a:ext cx="4275786" cy="1323439"/>
          </a:xfrm>
          <a:prstGeom prst="rect">
            <a:avLst/>
          </a:prstGeom>
          <a:noFill/>
        </p:spPr>
        <p:txBody>
          <a:bodyPr wrap="square" rtlCol="0">
            <a:spAutoFit/>
          </a:bodyPr>
          <a:lstStyle/>
          <a:p>
            <a:r>
              <a:rPr lang="hu-HU" sz="2000" dirty="0">
                <a:solidFill>
                  <a:srgbClr val="002060"/>
                </a:solidFill>
                <a:latin typeface="Bahnschrift" panose="020B0502040204020203" pitchFamily="34" charset="0"/>
              </a:rPr>
              <a:t>Így lettünk Mária országa elsőként a történelemben mi magyarok, mert első szent királyunk Máriának ajánlott fel bennünket.</a:t>
            </a:r>
          </a:p>
        </p:txBody>
      </p:sp>
    </p:spTree>
    <p:extLst>
      <p:ext uri="{BB962C8B-B14F-4D97-AF65-F5344CB8AC3E}">
        <p14:creationId xmlns:p14="http://schemas.microsoft.com/office/powerpoint/2010/main" val="378165820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2">
            <a:extLst>
              <a:ext uri="{28A0092B-C50C-407E-A947-70E740481C1C}">
                <a14:useLocalDpi xmlns:a14="http://schemas.microsoft.com/office/drawing/2010/main" val="0"/>
              </a:ext>
            </a:extLst>
          </a:blip>
          <a:srcRect b="9083"/>
          <a:stretch/>
        </p:blipFill>
        <p:spPr>
          <a:xfrm>
            <a:off x="-44278" y="1"/>
            <a:ext cx="9188278" cy="5692462"/>
          </a:xfrm>
          <a:prstGeom prst="rect">
            <a:avLst/>
          </a:prstGeom>
        </p:spPr>
      </p:pic>
      <p:sp>
        <p:nvSpPr>
          <p:cNvPr id="3" name="Szövegdoboz 2"/>
          <p:cNvSpPr txBox="1"/>
          <p:nvPr/>
        </p:nvSpPr>
        <p:spPr>
          <a:xfrm>
            <a:off x="180304" y="5834130"/>
            <a:ext cx="8757634" cy="707886"/>
          </a:xfrm>
          <a:prstGeom prst="rect">
            <a:avLst/>
          </a:prstGeom>
          <a:noFill/>
        </p:spPr>
        <p:txBody>
          <a:bodyPr wrap="square" rtlCol="0">
            <a:spAutoFit/>
          </a:bodyPr>
          <a:lstStyle/>
          <a:p>
            <a:r>
              <a:rPr lang="hu-HU" sz="2000" dirty="0">
                <a:solidFill>
                  <a:schemeClr val="accent2">
                    <a:lumMod val="50000"/>
                  </a:schemeClr>
                </a:solidFill>
                <a:latin typeface="Bahnschrift" panose="020B0502040204020203" pitchFamily="34" charset="0"/>
              </a:rPr>
              <a:t>Sok vihart látott nemzetünk megmaradt a történelem sokszor kilátástalan helyzeteiben, és talpra tudott állni, mert Mária nem engedte el a kezünket.</a:t>
            </a:r>
          </a:p>
        </p:txBody>
      </p:sp>
    </p:spTree>
    <p:extLst>
      <p:ext uri="{BB962C8B-B14F-4D97-AF65-F5344CB8AC3E}">
        <p14:creationId xmlns:p14="http://schemas.microsoft.com/office/powerpoint/2010/main" val="76879254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11" y="-79748"/>
            <a:ext cx="4739425" cy="7111678"/>
          </a:xfrm>
          <a:prstGeom prst="rect">
            <a:avLst/>
          </a:prstGeom>
        </p:spPr>
      </p:pic>
      <p:sp>
        <p:nvSpPr>
          <p:cNvPr id="3" name="Szövegdoboz 2"/>
          <p:cNvSpPr txBox="1"/>
          <p:nvPr/>
        </p:nvSpPr>
        <p:spPr>
          <a:xfrm>
            <a:off x="4778062" y="1584101"/>
            <a:ext cx="4198513" cy="2862322"/>
          </a:xfrm>
          <a:prstGeom prst="rect">
            <a:avLst/>
          </a:prstGeom>
          <a:noFill/>
        </p:spPr>
        <p:txBody>
          <a:bodyPr wrap="square" rtlCol="0">
            <a:spAutoFit/>
          </a:bodyPr>
          <a:lstStyle/>
          <a:p>
            <a:r>
              <a:rPr lang="hu-HU" sz="2000" dirty="0">
                <a:solidFill>
                  <a:schemeClr val="accent6">
                    <a:lumMod val="50000"/>
                  </a:schemeClr>
                </a:solidFill>
                <a:latin typeface="Bahnschrift" panose="020B0502040204020203" pitchFamily="34" charset="0"/>
              </a:rPr>
              <a:t>Köszönjük meg  Máriának, hogy gondja van ránk, hogy azokat az értékeket, melyet az Isten adott a magyarnak még őrizhetjük, még, gyarapíthatjuk, hogy megmaradhattunk kereszténynek, magyarnak itt Európa közepén, ahol annyi nehézség árán ugyan, de Mária országa lehetünk</a:t>
            </a:r>
          </a:p>
        </p:txBody>
      </p:sp>
    </p:spTree>
    <p:extLst>
      <p:ext uri="{BB962C8B-B14F-4D97-AF65-F5344CB8AC3E}">
        <p14:creationId xmlns:p14="http://schemas.microsoft.com/office/powerpoint/2010/main" val="115503830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Kép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82052" cy="6452933"/>
          </a:xfrm>
          <a:prstGeom prst="rect">
            <a:avLst/>
          </a:prstGeom>
        </p:spPr>
      </p:pic>
      <p:sp>
        <p:nvSpPr>
          <p:cNvPr id="5" name="Szövegdoboz 4"/>
          <p:cNvSpPr txBox="1"/>
          <p:nvPr/>
        </p:nvSpPr>
        <p:spPr>
          <a:xfrm>
            <a:off x="0" y="6098990"/>
            <a:ext cx="9144000" cy="707886"/>
          </a:xfrm>
          <a:prstGeom prst="rect">
            <a:avLst/>
          </a:prstGeom>
          <a:solidFill>
            <a:schemeClr val="accent4">
              <a:lumMod val="20000"/>
              <a:lumOff val="80000"/>
            </a:schemeClr>
          </a:solidFill>
        </p:spPr>
        <p:txBody>
          <a:bodyPr wrap="square" rtlCol="0">
            <a:spAutoFit/>
          </a:bodyPr>
          <a:lstStyle/>
          <a:p>
            <a:r>
              <a:rPr lang="hu-HU" sz="2000" dirty="0">
                <a:solidFill>
                  <a:schemeClr val="accent2">
                    <a:lumMod val="50000"/>
                  </a:schemeClr>
                </a:solidFill>
                <a:latin typeface="Bahnschrift" panose="020B0502040204020203" pitchFamily="34" charset="0"/>
              </a:rPr>
              <a:t>Mária most is ugyanaz, mint ezer év előtt és nem engedi el a kezünket, ha mi nem akarjuk.</a:t>
            </a:r>
          </a:p>
        </p:txBody>
      </p:sp>
    </p:spTree>
    <p:extLst>
      <p:ext uri="{BB962C8B-B14F-4D97-AF65-F5344CB8AC3E}">
        <p14:creationId xmlns:p14="http://schemas.microsoft.com/office/powerpoint/2010/main" val="18349431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143500" cy="6858000"/>
          </a:xfrm>
          <a:prstGeom prst="rect">
            <a:avLst/>
          </a:prstGeom>
          <a:solidFill>
            <a:schemeClr val="accent2">
              <a:lumMod val="20000"/>
              <a:lumOff val="80000"/>
            </a:schemeClr>
          </a:solidFill>
        </p:spPr>
      </p:pic>
      <p:sp>
        <p:nvSpPr>
          <p:cNvPr id="3" name="Szövegdoboz 2"/>
          <p:cNvSpPr txBox="1"/>
          <p:nvPr/>
        </p:nvSpPr>
        <p:spPr>
          <a:xfrm>
            <a:off x="5447764" y="1751527"/>
            <a:ext cx="3219718" cy="2677656"/>
          </a:xfrm>
          <a:prstGeom prst="rect">
            <a:avLst/>
          </a:prstGeom>
          <a:noFill/>
        </p:spPr>
        <p:txBody>
          <a:bodyPr wrap="square" rtlCol="0">
            <a:spAutoFit/>
          </a:bodyPr>
          <a:lstStyle/>
          <a:p>
            <a:r>
              <a:rPr lang="hu-HU" sz="2400" dirty="0">
                <a:latin typeface="Bahnschrift" panose="020B0502040204020203" pitchFamily="34" charset="0"/>
              </a:rPr>
              <a:t>Annak az életnek a befejezése volt Mária földről az égbejutása, mely mindenkor, minden emberének reményt és vigaszt nyújtott.</a:t>
            </a:r>
          </a:p>
        </p:txBody>
      </p:sp>
    </p:spTree>
    <p:extLst>
      <p:ext uri="{BB962C8B-B14F-4D97-AF65-F5344CB8AC3E}">
        <p14:creationId xmlns:p14="http://schemas.microsoft.com/office/powerpoint/2010/main" val="32579944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Kép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2651" y="0"/>
            <a:ext cx="4701349" cy="6858000"/>
          </a:xfrm>
          <a:prstGeom prst="rect">
            <a:avLst/>
          </a:prstGeom>
          <a:solidFill>
            <a:schemeClr val="accent3">
              <a:lumMod val="20000"/>
              <a:lumOff val="80000"/>
            </a:schemeClr>
          </a:solidFill>
        </p:spPr>
      </p:pic>
      <p:sp>
        <p:nvSpPr>
          <p:cNvPr id="4" name="Szövegdoboz 3"/>
          <p:cNvSpPr txBox="1"/>
          <p:nvPr/>
        </p:nvSpPr>
        <p:spPr>
          <a:xfrm>
            <a:off x="463639" y="2105561"/>
            <a:ext cx="3644721" cy="1569660"/>
          </a:xfrm>
          <a:prstGeom prst="rect">
            <a:avLst/>
          </a:prstGeom>
          <a:noFill/>
        </p:spPr>
        <p:txBody>
          <a:bodyPr wrap="square" rtlCol="0">
            <a:spAutoFit/>
          </a:bodyPr>
          <a:lstStyle/>
          <a:p>
            <a:r>
              <a:rPr lang="hu-HU" sz="2400" dirty="0">
                <a:latin typeface="Bahnschrift" panose="020B0502040204020203" pitchFamily="34" charset="0"/>
              </a:rPr>
              <a:t>Mária, aki egybeforrott Isten akaratával, aki egész életében Istent szolgálta szeretetből</a:t>
            </a:r>
            <a:r>
              <a:rPr lang="hu-HU" sz="2000" dirty="0">
                <a:latin typeface="Algerian" panose="04020705040A02060702" pitchFamily="82" charset="0"/>
              </a:rPr>
              <a:t>.</a:t>
            </a:r>
          </a:p>
        </p:txBody>
      </p:sp>
    </p:spTree>
    <p:extLst>
      <p:ext uri="{BB962C8B-B14F-4D97-AF65-F5344CB8AC3E}">
        <p14:creationId xmlns:p14="http://schemas.microsoft.com/office/powerpoint/2010/main" val="208201732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pic>
        <p:nvPicPr>
          <p:cNvPr id="5" name="Kép 4"/>
          <p:cNvPicPr>
            <a:picLocks noChangeAspect="1"/>
          </p:cNvPicPr>
          <p:nvPr/>
        </p:nvPicPr>
        <p:blipFill rotWithShape="1">
          <a:blip r:embed="rId2">
            <a:extLst>
              <a:ext uri="{28A0092B-C50C-407E-A947-70E740481C1C}">
                <a14:useLocalDpi xmlns:a14="http://schemas.microsoft.com/office/drawing/2010/main" val="0"/>
              </a:ext>
            </a:extLst>
          </a:blip>
          <a:srcRect r="51521"/>
          <a:stretch/>
        </p:blipFill>
        <p:spPr>
          <a:xfrm>
            <a:off x="158583" y="0"/>
            <a:ext cx="8856628" cy="6931711"/>
          </a:xfrm>
          <a:prstGeom prst="rect">
            <a:avLst/>
          </a:prstGeom>
          <a:solidFill>
            <a:schemeClr val="accent2">
              <a:lumMod val="75000"/>
            </a:schemeClr>
          </a:solidFill>
        </p:spPr>
      </p:pic>
      <p:sp>
        <p:nvSpPr>
          <p:cNvPr id="6" name="Szövegdoboz 5"/>
          <p:cNvSpPr txBox="1"/>
          <p:nvPr/>
        </p:nvSpPr>
        <p:spPr>
          <a:xfrm>
            <a:off x="4172755" y="5009882"/>
            <a:ext cx="4559121" cy="1569660"/>
          </a:xfrm>
          <a:prstGeom prst="rect">
            <a:avLst/>
          </a:prstGeom>
          <a:noFill/>
        </p:spPr>
        <p:txBody>
          <a:bodyPr wrap="square" rtlCol="0">
            <a:spAutoFit/>
          </a:bodyPr>
          <a:lstStyle/>
          <a:p>
            <a:r>
              <a:rPr lang="hu-HU" sz="2400" dirty="0">
                <a:solidFill>
                  <a:schemeClr val="bg2"/>
                </a:solidFill>
                <a:latin typeface="Bahnschrift" panose="020B0502040204020203" pitchFamily="34" charset="0"/>
              </a:rPr>
              <a:t>Sorsa átlagosnak indult, és élete jelentős részét az ismeretlenség és egyszerűség jellemezte.</a:t>
            </a:r>
          </a:p>
        </p:txBody>
      </p:sp>
    </p:spTree>
    <p:extLst>
      <p:ext uri="{BB962C8B-B14F-4D97-AF65-F5344CB8AC3E}">
        <p14:creationId xmlns:p14="http://schemas.microsoft.com/office/powerpoint/2010/main" val="408215983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73" y="0"/>
            <a:ext cx="9207973" cy="5306095"/>
          </a:xfrm>
          <a:prstGeom prst="rect">
            <a:avLst/>
          </a:prstGeom>
          <a:solidFill>
            <a:schemeClr val="accent3">
              <a:lumMod val="20000"/>
              <a:lumOff val="80000"/>
            </a:schemeClr>
          </a:solidFill>
        </p:spPr>
      </p:pic>
      <p:sp>
        <p:nvSpPr>
          <p:cNvPr id="3" name="Szövegdoboz 2"/>
          <p:cNvSpPr txBox="1"/>
          <p:nvPr/>
        </p:nvSpPr>
        <p:spPr>
          <a:xfrm>
            <a:off x="321971" y="5469497"/>
            <a:ext cx="8822029" cy="1200329"/>
          </a:xfrm>
          <a:prstGeom prst="rect">
            <a:avLst/>
          </a:prstGeom>
          <a:noFill/>
        </p:spPr>
        <p:txBody>
          <a:bodyPr wrap="square" rtlCol="0">
            <a:spAutoFit/>
          </a:bodyPr>
          <a:lstStyle/>
          <a:p>
            <a:r>
              <a:rPr lang="hu-HU" sz="2400" dirty="0">
                <a:latin typeface="Bahnschrift" panose="020B0502040204020203" pitchFamily="34" charset="0"/>
              </a:rPr>
              <a:t>Mária titka éppen azért vonzó, mert egy hétköznapi ember, mint közülünk bárki, ugyanakkor csodálatos, mert az Isten választottja, aki mindenben azonosul Isten megváltó tervével.</a:t>
            </a:r>
          </a:p>
        </p:txBody>
      </p:sp>
    </p:spTree>
    <p:extLst>
      <p:ext uri="{BB962C8B-B14F-4D97-AF65-F5344CB8AC3E}">
        <p14:creationId xmlns:p14="http://schemas.microsoft.com/office/powerpoint/2010/main" val="39834937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a:solidFill>
            <a:schemeClr val="bg1"/>
          </a:solidFill>
        </p:spPr>
      </p:pic>
      <p:sp>
        <p:nvSpPr>
          <p:cNvPr id="3" name="Szövegdoboz 2"/>
          <p:cNvSpPr txBox="1"/>
          <p:nvPr/>
        </p:nvSpPr>
        <p:spPr>
          <a:xfrm>
            <a:off x="0" y="5715000"/>
            <a:ext cx="9040969" cy="1015663"/>
          </a:xfrm>
          <a:prstGeom prst="rect">
            <a:avLst/>
          </a:prstGeom>
          <a:noFill/>
        </p:spPr>
        <p:txBody>
          <a:bodyPr wrap="square" rtlCol="0">
            <a:spAutoFit/>
          </a:bodyPr>
          <a:lstStyle/>
          <a:p>
            <a:r>
              <a:rPr lang="hu-HU" sz="2000" dirty="0">
                <a:latin typeface="Bahnschrift" panose="020B0502040204020203" pitchFamily="34" charset="0"/>
              </a:rPr>
              <a:t>Mária hordozta kiválasztottságának tényét, melyet lassan az események sodrában értett meg. Szívében forgatta a hallott és még nem egészen világos összefüggéseket.</a:t>
            </a:r>
          </a:p>
        </p:txBody>
      </p:sp>
    </p:spTree>
    <p:extLst>
      <p:ext uri="{BB962C8B-B14F-4D97-AF65-F5344CB8AC3E}">
        <p14:creationId xmlns:p14="http://schemas.microsoft.com/office/powerpoint/2010/main" val="140884826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zövegdoboz 2"/>
          <p:cNvSpPr txBox="1"/>
          <p:nvPr/>
        </p:nvSpPr>
        <p:spPr>
          <a:xfrm>
            <a:off x="360608" y="862885"/>
            <a:ext cx="3181082" cy="1938992"/>
          </a:xfrm>
          <a:prstGeom prst="rect">
            <a:avLst/>
          </a:prstGeom>
          <a:noFill/>
        </p:spPr>
        <p:txBody>
          <a:bodyPr wrap="square" rtlCol="0">
            <a:spAutoFit/>
          </a:bodyPr>
          <a:lstStyle/>
          <a:p>
            <a:r>
              <a:rPr lang="hu-HU" sz="2400" dirty="0">
                <a:solidFill>
                  <a:srgbClr val="FFFF00"/>
                </a:solidFill>
                <a:latin typeface="Bahnschrift" panose="020B0502040204020203" pitchFamily="34" charset="0"/>
              </a:rPr>
              <a:t>Hitt Istenben, sok mindent nem értett, de soha nem kételkedett, vagy lázadt</a:t>
            </a:r>
            <a:r>
              <a:rPr lang="hu-HU" sz="2400" dirty="0">
                <a:solidFill>
                  <a:srgbClr val="FFFF00"/>
                </a:solidFill>
                <a:latin typeface="Algerian" panose="04020705040A02060702" pitchFamily="82" charset="0"/>
              </a:rPr>
              <a:t>.</a:t>
            </a:r>
          </a:p>
        </p:txBody>
      </p:sp>
    </p:spTree>
    <p:extLst>
      <p:ext uri="{BB962C8B-B14F-4D97-AF65-F5344CB8AC3E}">
        <p14:creationId xmlns:p14="http://schemas.microsoft.com/office/powerpoint/2010/main" val="372246345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2">
            <a:extLst>
              <a:ext uri="{28A0092B-C50C-407E-A947-70E740481C1C}">
                <a14:useLocalDpi xmlns:a14="http://schemas.microsoft.com/office/drawing/2010/main" val="0"/>
              </a:ext>
            </a:extLst>
          </a:blip>
          <a:srcRect l="21972" r="22676"/>
          <a:stretch/>
        </p:blipFill>
        <p:spPr>
          <a:xfrm>
            <a:off x="0" y="0"/>
            <a:ext cx="5061397" cy="6858000"/>
          </a:xfrm>
          <a:prstGeom prst="rect">
            <a:avLst/>
          </a:prstGeom>
          <a:solidFill>
            <a:schemeClr val="accent1">
              <a:lumMod val="20000"/>
              <a:lumOff val="80000"/>
            </a:schemeClr>
          </a:solidFill>
        </p:spPr>
      </p:pic>
      <p:sp>
        <p:nvSpPr>
          <p:cNvPr id="3" name="Szövegdoboz 2"/>
          <p:cNvSpPr txBox="1"/>
          <p:nvPr/>
        </p:nvSpPr>
        <p:spPr>
          <a:xfrm>
            <a:off x="5254580" y="1957589"/>
            <a:ext cx="3889420" cy="1631216"/>
          </a:xfrm>
          <a:prstGeom prst="rect">
            <a:avLst/>
          </a:prstGeom>
          <a:noFill/>
        </p:spPr>
        <p:txBody>
          <a:bodyPr wrap="square" rtlCol="0">
            <a:spAutoFit/>
          </a:bodyPr>
          <a:lstStyle/>
          <a:p>
            <a:r>
              <a:rPr lang="hu-HU" sz="2000" dirty="0">
                <a:latin typeface="Bahnschrift" panose="020B0502040204020203" pitchFamily="34" charset="0"/>
              </a:rPr>
              <a:t>Jézusnak szülőanyja – Istenszülő  Szűz, a Szentlélek mátkája, aki neveli szent Fiát. Óvja, védi és útra bocsátja, amikor itt az ideje.</a:t>
            </a:r>
          </a:p>
        </p:txBody>
      </p:sp>
    </p:spTree>
    <p:extLst>
      <p:ext uri="{BB962C8B-B14F-4D97-AF65-F5344CB8AC3E}">
        <p14:creationId xmlns:p14="http://schemas.microsoft.com/office/powerpoint/2010/main" val="83621551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theme/theme1.xml><?xml version="1.0" encoding="utf-8"?>
<a:theme xmlns:a="http://schemas.openxmlformats.org/drawingml/2006/main" name="Office-téma">
  <a:themeElements>
    <a:clrScheme name="Office-té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é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é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576</Words>
  <Application>Microsoft Office PowerPoint</Application>
  <PresentationFormat>Diavetítés a képernyőre (4:3 oldalarány)</PresentationFormat>
  <Paragraphs>24</Paragraphs>
  <Slides>23</Slides>
  <Notes>0</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23</vt:i4>
      </vt:variant>
    </vt:vector>
  </HeadingPairs>
  <TitlesOfParts>
    <vt:vector size="30" baseType="lpstr">
      <vt:lpstr>Aharoni</vt:lpstr>
      <vt:lpstr>Algerian</vt:lpstr>
      <vt:lpstr>Arial</vt:lpstr>
      <vt:lpstr>Bahnschrift</vt:lpstr>
      <vt:lpstr>Calibri</vt:lpstr>
      <vt:lpstr>Calibri Light</vt:lpstr>
      <vt:lpstr>Office-téma</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User</dc:creator>
  <cp:lastModifiedBy>Lépes Katalin</cp:lastModifiedBy>
  <cp:revision>36</cp:revision>
  <dcterms:created xsi:type="dcterms:W3CDTF">2016-08-10T17:36:42Z</dcterms:created>
  <dcterms:modified xsi:type="dcterms:W3CDTF">2026-08-14T20:22:49Z</dcterms:modified>
</cp:coreProperties>
</file>