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660"/>
  </p:normalViewPr>
  <p:slideViewPr>
    <p:cSldViewPr snapToGrid="0">
      <p:cViewPr>
        <p:scale>
          <a:sx n="93" d="100"/>
          <a:sy n="93" d="100"/>
        </p:scale>
        <p:origin x="720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0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8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7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4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9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3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5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2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2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3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B346-334F-4903-B3A0-E2961C070147}" type="datetimeFigureOut">
              <a:rPr lang="hu-HU" smtClean="0"/>
              <a:t>2026. 03. 17.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4282-0CEB-454D-ABF2-6E4F2FD852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6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02E40C-A898-4C83-91EB-9A7A0257A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98" y="-132347"/>
            <a:ext cx="9189698" cy="516154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D9DCB49-840D-4DB7-97DC-AE19DBC73681}"/>
              </a:ext>
            </a:extLst>
          </p:cNvPr>
          <p:cNvSpPr/>
          <p:nvPr/>
        </p:nvSpPr>
        <p:spPr>
          <a:xfrm>
            <a:off x="408205" y="5409746"/>
            <a:ext cx="782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Nagyböjt ötödik hete </a:t>
            </a:r>
            <a:r>
              <a:rPr lang="hu-H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2026</a:t>
            </a:r>
          </a:p>
        </p:txBody>
      </p:sp>
      <p:pic>
        <p:nvPicPr>
          <p:cNvPr id="2" name="Nagyböjt ötödik hete 2026">
            <a:hlinkClick r:id="" action="ppaction://media"/>
            <a:extLst>
              <a:ext uri="{FF2B5EF4-FFF2-40B4-BE49-F238E27FC236}">
                <a16:creationId xmlns:a16="http://schemas.microsoft.com/office/drawing/2014/main" id="{B4F978A7-C337-4967-8FF4-28558B3A3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D03243-A70B-4FA0-819F-4731D5DCB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1038" cy="685332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FE47738-A076-4D8A-A8D6-3C434E3E7065}"/>
              </a:ext>
            </a:extLst>
          </p:cNvPr>
          <p:cNvSpPr txBox="1"/>
          <p:nvPr/>
        </p:nvSpPr>
        <p:spPr>
          <a:xfrm>
            <a:off x="4812632" y="1576137"/>
            <a:ext cx="3910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Ugyanakkor Márta ebben  a fájdalmas helyzetben Istenbe vetett hitéről tanúskodik. „De most is tudom, hogy bármit kérsz az Istentől, megadja neked. Jézus megnyugtatja: „Feltámad testvéred.” „Tudom, hogy feltámad - mondta Márta – majd a feltámadáskor, az utolsó napon.” </a:t>
            </a:r>
          </a:p>
          <a:p>
            <a:r>
              <a:rPr lang="hu-HU" dirty="0">
                <a:latin typeface="Bahnschrift SemiBold SemiConden" panose="020B0502040204020203" pitchFamily="34" charset="0"/>
              </a:rPr>
              <a:t>Jn11, 22-24</a:t>
            </a:r>
          </a:p>
        </p:txBody>
      </p:sp>
    </p:spTree>
    <p:extLst>
      <p:ext uri="{BB962C8B-B14F-4D97-AF65-F5344CB8AC3E}">
        <p14:creationId xmlns:p14="http://schemas.microsoft.com/office/powerpoint/2010/main" val="41201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73CACCB-6D47-4116-83BC-8B8B04C6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88206" cy="67721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63C752F-D9D5-4AF6-BDAB-D45A01F39BB5}"/>
              </a:ext>
            </a:extLst>
          </p:cNvPr>
          <p:cNvSpPr txBox="1"/>
          <p:nvPr/>
        </p:nvSpPr>
        <p:spPr>
          <a:xfrm>
            <a:off x="577516" y="1576137"/>
            <a:ext cx="3465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„Jézus így folytatta: „Én vagyok a feltámadás és az élet. Aki hisz bennem, még ha meghal is, élni  fog. Az, aki úgy él, hogy hisz bennem, nem hal meg örökre. Hiszed ezt? – „Igen, Uram – felelte, hiszem, hogy te vagy a Messiás, az Isten Fia, aki a világba jön.” </a:t>
            </a:r>
            <a:r>
              <a:rPr lang="hu-HU" dirty="0">
                <a:latin typeface="Bahnschrift SemiBold SemiConden" panose="020B0502040204020203" pitchFamily="34" charset="0"/>
              </a:rPr>
              <a:t>Jn11,25-27</a:t>
            </a:r>
          </a:p>
        </p:txBody>
      </p:sp>
    </p:spTree>
    <p:extLst>
      <p:ext uri="{BB962C8B-B14F-4D97-AF65-F5344CB8AC3E}">
        <p14:creationId xmlns:p14="http://schemas.microsoft.com/office/powerpoint/2010/main" val="35352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A7ADEAE-CF4A-43D3-98D3-92D0F1FB2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9620" cy="686521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F6DC05-922F-4254-8221-F6A87580D006}"/>
              </a:ext>
            </a:extLst>
          </p:cNvPr>
          <p:cNvSpPr txBox="1"/>
          <p:nvPr/>
        </p:nvSpPr>
        <p:spPr>
          <a:xfrm>
            <a:off x="0" y="168442"/>
            <a:ext cx="8999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Jézus szavai kiragadják Mártát a pillanatnyi fájdalmából, és képes az örök élet perspektívájából látni a jelen helyzetet. Nekünk,  hívő keresztényeknek van ilyen hitünk hasonló veszteségek elszenvedése közepette?</a:t>
            </a:r>
          </a:p>
        </p:txBody>
      </p:sp>
    </p:spTree>
    <p:extLst>
      <p:ext uri="{BB962C8B-B14F-4D97-AF65-F5344CB8AC3E}">
        <p14:creationId xmlns:p14="http://schemas.microsoft.com/office/powerpoint/2010/main" val="26361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E94FA86-EA45-41F3-A25E-0B7C84EA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3"/>
          <a:stretch/>
        </p:blipFill>
        <p:spPr>
          <a:xfrm>
            <a:off x="0" y="642"/>
            <a:ext cx="4728411" cy="685735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6EA98CD-6F15-4DAC-AC3C-25DFB84172F1}"/>
              </a:ext>
            </a:extLst>
          </p:cNvPr>
          <p:cNvSpPr txBox="1"/>
          <p:nvPr/>
        </p:nvSpPr>
        <p:spPr>
          <a:xfrm>
            <a:off x="5149516" y="1407695"/>
            <a:ext cx="3513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„Amikor Mária odaért, ahol Jézus volt, és meglátta, e szavakkal borult a lába elé: „Uram, ha itt lettél volna, nem halt volna meg a testvérem!” Jn11,32</a:t>
            </a:r>
          </a:p>
          <a:p>
            <a:r>
              <a:rPr lang="hu-HU" sz="2000" dirty="0">
                <a:latin typeface="Bahnschrift SemiBold SemiConden" panose="020B0502040204020203" pitchFamily="34" charset="0"/>
              </a:rPr>
              <a:t>Mária gesztusában és kijelentésében nem a számonkérés, hanem a Teremtőbe  vetett töretlen bizalom és a teremtményi függőség elfogadása jelenik meg.</a:t>
            </a:r>
          </a:p>
        </p:txBody>
      </p:sp>
    </p:spTree>
    <p:extLst>
      <p:ext uri="{BB962C8B-B14F-4D97-AF65-F5344CB8AC3E}">
        <p14:creationId xmlns:p14="http://schemas.microsoft.com/office/powerpoint/2010/main" val="28072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63DF199-76D2-49ED-809C-8853B8FD4F03}"/>
              </a:ext>
            </a:extLst>
          </p:cNvPr>
          <p:cNvSpPr txBox="1"/>
          <p:nvPr/>
        </p:nvSpPr>
        <p:spPr>
          <a:xfrm>
            <a:off x="7291138" y="380509"/>
            <a:ext cx="18528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Jézus, amikor látta, hogy sírnak, lelke mélyéig megrendült. „Hová tettétek?” -  kérdezte megindultan. „</a:t>
            </a:r>
            <a:r>
              <a:rPr lang="hu-HU" sz="2000" dirty="0" err="1">
                <a:latin typeface="Bahnschrift SemiBold SemiConden" panose="020B0502040204020203" pitchFamily="34" charset="0"/>
              </a:rPr>
              <a:t>Gyere</a:t>
            </a:r>
            <a:r>
              <a:rPr lang="hu-HU" sz="2000" dirty="0">
                <a:latin typeface="Bahnschrift SemiBold SemiConden" panose="020B0502040204020203" pitchFamily="34" charset="0"/>
              </a:rPr>
              <a:t>, Uram – felelték - , nézd meg!” Jézus könnyekre fakadt. Erre a zsidók megjegyezték: „Nézzétek, mennyire szerette!” </a:t>
            </a:r>
            <a:r>
              <a:rPr lang="hu-HU" dirty="0">
                <a:latin typeface="Bahnschrift SemiBold SemiConden" panose="020B0502040204020203" pitchFamily="34" charset="0"/>
              </a:rPr>
              <a:t>Jn11,33-36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0611492-B823-4436-A2D6-BA628490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2" b="20929"/>
          <a:stretch/>
        </p:blipFill>
        <p:spPr>
          <a:xfrm>
            <a:off x="-84056" y="0"/>
            <a:ext cx="733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F6FE834-1801-418A-8BA7-193D1C1A8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034" cy="493976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D1DD94F-4EFE-443D-BA7B-6A06FFFB6566}"/>
              </a:ext>
            </a:extLst>
          </p:cNvPr>
          <p:cNvSpPr txBox="1"/>
          <p:nvPr/>
        </p:nvSpPr>
        <p:spPr>
          <a:xfrm>
            <a:off x="372978" y="5185610"/>
            <a:ext cx="8650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Némelyek azonban így vélekedtek: „Ha  a vaknak visszaadta a szeme világát, azt nem tudta volna megakadályozni, hogy ez ne haljon meg?” Jn11,37 Ismét elhangzik az ember által oly sokszor kimondott és még többször kimondatlan kritika Isten döntései nyomán.</a:t>
            </a:r>
          </a:p>
        </p:txBody>
      </p:sp>
    </p:spTree>
    <p:extLst>
      <p:ext uri="{BB962C8B-B14F-4D97-AF65-F5344CB8AC3E}">
        <p14:creationId xmlns:p14="http://schemas.microsoft.com/office/powerpoint/2010/main" val="16592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57B752C-877A-47AA-9986-2009C2983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199"/>
          <a:stretch/>
        </p:blipFill>
        <p:spPr>
          <a:xfrm>
            <a:off x="0" y="-180473"/>
            <a:ext cx="9187753" cy="514951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C36206-2A7E-477E-ACB7-D6C397228D6E}"/>
              </a:ext>
            </a:extLst>
          </p:cNvPr>
          <p:cNvSpPr txBox="1"/>
          <p:nvPr/>
        </p:nvSpPr>
        <p:spPr>
          <a:xfrm>
            <a:off x="188132" y="5041232"/>
            <a:ext cx="8999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„Jézus szíve mélyéig megrendült, s odament a sírhoz, amely egy kővel  eltorlaszolt barlang volt. „Hengerítsétek el a követ!”  - szólt Jézus” De Márta, az elhunyt nővére tiltakozott: „Uram, már szaga van, hiszen negyednapos.” Jézus így felelt: Nemde azt mondtam:  Ha hiszel, meglátod Isten dicsőségét?” Erre elhengerítették a követ.</a:t>
            </a:r>
          </a:p>
          <a:p>
            <a:r>
              <a:rPr lang="hu-HU" dirty="0">
                <a:latin typeface="Bahnschrift SemiBold SemiConden" panose="020B0502040204020203" pitchFamily="34" charset="0"/>
              </a:rPr>
              <a:t>Jn11,38-41</a:t>
            </a:r>
          </a:p>
        </p:txBody>
      </p:sp>
    </p:spTree>
    <p:extLst>
      <p:ext uri="{BB962C8B-B14F-4D97-AF65-F5344CB8AC3E}">
        <p14:creationId xmlns:p14="http://schemas.microsoft.com/office/powerpoint/2010/main" val="38485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5826D95-720B-4C76-88C4-F0A41455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32" y="0"/>
            <a:ext cx="3429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B72AE5B-D432-44D9-9DCA-28D22B1084FE}"/>
              </a:ext>
            </a:extLst>
          </p:cNvPr>
          <p:cNvSpPr txBox="1"/>
          <p:nvPr/>
        </p:nvSpPr>
        <p:spPr>
          <a:xfrm>
            <a:off x="3862137" y="1840833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„Jézus pedig égre emelte tekintetét, és így imádkozott: Atyám, hálát adok, hogy meghallgattál, tudom, hogy mindig meghallgatsz. Csak a köröttem álló nép miatt mondtam, hogy higgyék, hogy te küldtél engem.” </a:t>
            </a:r>
            <a:r>
              <a:rPr lang="hu-HU" dirty="0">
                <a:latin typeface="Bahnschrift SemiBold SemiConden" panose="020B0502040204020203" pitchFamily="34" charset="0"/>
              </a:rPr>
              <a:t>Jn11, 41b-43</a:t>
            </a:r>
          </a:p>
        </p:txBody>
      </p:sp>
    </p:spTree>
    <p:extLst>
      <p:ext uri="{BB962C8B-B14F-4D97-AF65-F5344CB8AC3E}">
        <p14:creationId xmlns:p14="http://schemas.microsoft.com/office/powerpoint/2010/main" val="26811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5180F76-ECB5-429A-846F-1960E745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r="11147"/>
          <a:stretch/>
        </p:blipFill>
        <p:spPr>
          <a:xfrm>
            <a:off x="0" y="0"/>
            <a:ext cx="6569243" cy="686100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403CBBF-7CA6-4833-A9C5-DD3BB4462E02}"/>
              </a:ext>
            </a:extLst>
          </p:cNvPr>
          <p:cNvSpPr txBox="1"/>
          <p:nvPr/>
        </p:nvSpPr>
        <p:spPr>
          <a:xfrm>
            <a:off x="6665494" y="1720516"/>
            <a:ext cx="2298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Bahnschrift SemiBold SemiConden" panose="020B0502040204020203" pitchFamily="34" charset="0"/>
              </a:rPr>
              <a:t>„</a:t>
            </a:r>
            <a:r>
              <a:rPr lang="hu-HU" sz="2000" dirty="0">
                <a:latin typeface="Bahnschrift SemiBold SemiConden" panose="020B0502040204020203" pitchFamily="34" charset="0"/>
              </a:rPr>
              <a:t>E szavak után hangosan beszólt: „Lázár, </a:t>
            </a:r>
            <a:r>
              <a:rPr lang="hu-HU" sz="2000" dirty="0" err="1">
                <a:latin typeface="Bahnschrift SemiBold SemiConden" panose="020B0502040204020203" pitchFamily="34" charset="0"/>
              </a:rPr>
              <a:t>jöjj</a:t>
            </a:r>
            <a:r>
              <a:rPr lang="hu-HU" sz="2000" dirty="0">
                <a:latin typeface="Bahnschrift SemiBold SemiConden" panose="020B0502040204020203" pitchFamily="34" charset="0"/>
              </a:rPr>
              <a:t> ki!” S a halott kijött. Lába és keze be volt pólyázva, az arcát kendő födte. Jézus szólt, hogy oldják föl, hogy tudjon járni.” </a:t>
            </a:r>
            <a:r>
              <a:rPr lang="hu-HU" dirty="0">
                <a:latin typeface="Bahnschrift SemiBold SemiConden" panose="020B0502040204020203" pitchFamily="34" charset="0"/>
              </a:rPr>
              <a:t>Jn11,43</a:t>
            </a:r>
          </a:p>
        </p:txBody>
      </p:sp>
    </p:spTree>
    <p:extLst>
      <p:ext uri="{BB962C8B-B14F-4D97-AF65-F5344CB8AC3E}">
        <p14:creationId xmlns:p14="http://schemas.microsoft.com/office/powerpoint/2010/main" val="4611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4F32F6B-F3EA-47B7-87E5-05D4ABC34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9298"/>
          <a:stretch/>
        </p:blipFill>
        <p:spPr>
          <a:xfrm>
            <a:off x="1" y="0"/>
            <a:ext cx="9144002" cy="558265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BC8E041-AF0F-4FE1-820D-EB557D9A7CC2}"/>
              </a:ext>
            </a:extLst>
          </p:cNvPr>
          <p:cNvSpPr txBox="1"/>
          <p:nvPr/>
        </p:nvSpPr>
        <p:spPr>
          <a:xfrm>
            <a:off x="96253" y="5739063"/>
            <a:ext cx="89033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A zsidók közül, akik fölkeresték Máriát, sokan látták, amit Jézus </a:t>
            </a:r>
            <a:r>
              <a:rPr lang="hu-HU" sz="2000" dirty="0" err="1">
                <a:latin typeface="Bahnschrift SemiBold SemiConden" panose="020B0502040204020203" pitchFamily="34" charset="0"/>
              </a:rPr>
              <a:t>végbevitt</a:t>
            </a:r>
            <a:r>
              <a:rPr lang="hu-HU" sz="2000" dirty="0">
                <a:latin typeface="Bahnschrift SemiBold SemiConden" panose="020B0502040204020203" pitchFamily="34" charset="0"/>
              </a:rPr>
              <a:t>, és hittek benne. Némelyek azonban elmentek a farizeusokhoz, és hírül vitték, amit Jézus tett.” </a:t>
            </a:r>
            <a:r>
              <a:rPr lang="hu-HU" dirty="0">
                <a:latin typeface="Bahnschrift SemiBold SemiConden" panose="020B0502040204020203" pitchFamily="34" charset="0"/>
              </a:rPr>
              <a:t>Jn11,45-46</a:t>
            </a:r>
          </a:p>
        </p:txBody>
      </p:sp>
    </p:spTree>
    <p:extLst>
      <p:ext uri="{BB962C8B-B14F-4D97-AF65-F5344CB8AC3E}">
        <p14:creationId xmlns:p14="http://schemas.microsoft.com/office/powerpoint/2010/main" val="29008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80A3603-9581-4AB1-B62E-130C5035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5831"/>
          <a:stretch/>
        </p:blipFill>
        <p:spPr>
          <a:xfrm>
            <a:off x="-52781" y="0"/>
            <a:ext cx="9196781" cy="507732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B495868-2FC6-4D5B-A8D0-8A172BC4B9D7}"/>
              </a:ext>
            </a:extLst>
          </p:cNvPr>
          <p:cNvSpPr txBox="1"/>
          <p:nvPr/>
        </p:nvSpPr>
        <p:spPr>
          <a:xfrm>
            <a:off x="168442" y="5317958"/>
            <a:ext cx="8807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vasárnapi evangéliumban Jézus emberi arcát ismerhetjük meg, ami nem nélkülözi az Atya által kapott küldetéshez való hűséges ragaszkodást. Ez a kettősség feltétlen bizalmat sugároz:  hogy Jézus egészen ember volt , és egészen Isten, mely számunkra biztonságot és töretlen reményt ad a legkilátástalanabb helyzetekben is. </a:t>
            </a:r>
          </a:p>
        </p:txBody>
      </p:sp>
    </p:spTree>
    <p:extLst>
      <p:ext uri="{BB962C8B-B14F-4D97-AF65-F5344CB8AC3E}">
        <p14:creationId xmlns:p14="http://schemas.microsoft.com/office/powerpoint/2010/main" val="94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214CF84-782B-4F1C-9AD8-1F94C387B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0842" r="15226" b="8527"/>
          <a:stretch/>
        </p:blipFill>
        <p:spPr>
          <a:xfrm>
            <a:off x="3475023" y="0"/>
            <a:ext cx="5668977" cy="684926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3C8ECCD-5256-4A6F-8F7B-E532B34EA3C4}"/>
              </a:ext>
            </a:extLst>
          </p:cNvPr>
          <p:cNvSpPr txBox="1"/>
          <p:nvPr/>
        </p:nvSpPr>
        <p:spPr>
          <a:xfrm>
            <a:off x="409073" y="2023961"/>
            <a:ext cx="288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Ez a történet beavat Jézus küldetésébe, az Atyával való viszonyába, irántunk való feltétel nélküli szeretetébe, közelgő szenvedésébe, és előre vetíti közelgő megváltói halálát.</a:t>
            </a:r>
          </a:p>
        </p:txBody>
      </p:sp>
    </p:spTree>
    <p:extLst>
      <p:ext uri="{BB962C8B-B14F-4D97-AF65-F5344CB8AC3E}">
        <p14:creationId xmlns:p14="http://schemas.microsoft.com/office/powerpoint/2010/main" val="6041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3A944FF-573E-4198-BF0F-E16F079F4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8"/>
          <a:stretch/>
        </p:blipFill>
        <p:spPr>
          <a:xfrm>
            <a:off x="0" y="0"/>
            <a:ext cx="9156030" cy="526180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495A187-20D5-4EFD-B3C5-D5F0901C6E36}"/>
              </a:ext>
            </a:extLst>
          </p:cNvPr>
          <p:cNvSpPr txBox="1"/>
          <p:nvPr/>
        </p:nvSpPr>
        <p:spPr>
          <a:xfrm>
            <a:off x="276726" y="5510464"/>
            <a:ext cx="865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Jézus azért jött emberként közénk, hogy megtapasztalhassuk szeretetét, együttérzését azzal, ami emberi. Ugyanakkor minden esemény az életében az örökké valókra hívja fel a figyelmünket.</a:t>
            </a:r>
          </a:p>
        </p:txBody>
      </p:sp>
    </p:spTree>
    <p:extLst>
      <p:ext uri="{BB962C8B-B14F-4D97-AF65-F5344CB8AC3E}">
        <p14:creationId xmlns:p14="http://schemas.microsoft.com/office/powerpoint/2010/main" val="20165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FD0B67A-7371-4C03-A3CA-AC746F612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29" y="0"/>
            <a:ext cx="3916371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678A0CB-DE70-4ED7-9509-578F749574E3}"/>
              </a:ext>
            </a:extLst>
          </p:cNvPr>
          <p:cNvSpPr txBox="1"/>
          <p:nvPr/>
        </p:nvSpPr>
        <p:spPr>
          <a:xfrm>
            <a:off x="589547" y="1648326"/>
            <a:ext cx="4174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Életünk tele van hasonló kihívásokkal, kérdésekkel és fájdalmakkal. Lázár feltámasztása nem azt jelenti, hogy akkor egyszer Jézus megszabadította a rokonokat és a hozzátartozókat az elválás fájdalmától, hanem arról szól, hogy minden veszteség, minden fájdalom valami sokkal nagyobb ajándékot hordoz.</a:t>
            </a:r>
          </a:p>
        </p:txBody>
      </p:sp>
    </p:spTree>
    <p:extLst>
      <p:ext uri="{BB962C8B-B14F-4D97-AF65-F5344CB8AC3E}">
        <p14:creationId xmlns:p14="http://schemas.microsoft.com/office/powerpoint/2010/main" val="38861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7A4A7B1-811D-4174-AB8F-C9D19C13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/>
        </p:blipFill>
        <p:spPr>
          <a:xfrm>
            <a:off x="0" y="0"/>
            <a:ext cx="9197918" cy="430730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91096A1-6D67-4EA6-B9EA-2D3C8EC10018}"/>
              </a:ext>
            </a:extLst>
          </p:cNvPr>
          <p:cNvSpPr txBox="1"/>
          <p:nvPr/>
        </p:nvSpPr>
        <p:spPr>
          <a:xfrm>
            <a:off x="541421" y="4788568"/>
            <a:ext cx="8289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Lázár visszakapott élete nem örök itt a földön, hanem rendíthetetlen bizonyíték az Isten soha el nem múló szeretetére, mely erősebb a halálnál. Ez a szeretet örökké maga mellett akar tudni bennünket abban az országban, ahol nincs már elválás.</a:t>
            </a:r>
          </a:p>
        </p:txBody>
      </p:sp>
    </p:spTree>
    <p:extLst>
      <p:ext uri="{BB962C8B-B14F-4D97-AF65-F5344CB8AC3E}">
        <p14:creationId xmlns:p14="http://schemas.microsoft.com/office/powerpoint/2010/main" val="25941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5BAB328-63E2-495C-827B-C4E55F41F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0"/>
            <a:ext cx="9351818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C0FE268-3084-484E-9FF8-2C44459CDEE3}"/>
              </a:ext>
            </a:extLst>
          </p:cNvPr>
          <p:cNvSpPr txBox="1"/>
          <p:nvPr/>
        </p:nvSpPr>
        <p:spPr>
          <a:xfrm>
            <a:off x="4247147" y="974556"/>
            <a:ext cx="4728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Életünk minden eseménye, minden próbatétele, arra szolgál, hogy életünk </a:t>
            </a:r>
            <a:r>
              <a:rPr lang="hu-HU" sz="2000">
                <a:latin typeface="Bahnschrift SemiBold SemiConden" panose="020B0502040204020203" pitchFamily="34" charset="0"/>
              </a:rPr>
              <a:t>folyamán újból </a:t>
            </a:r>
            <a:r>
              <a:rPr lang="hu-HU" sz="2000" dirty="0">
                <a:latin typeface="Bahnschrift SemiBold SemiConden" panose="020B0502040204020203" pitchFamily="34" charset="0"/>
              </a:rPr>
              <a:t>és újból megtapasztaljuk, hogy nem vagyunk egyedül, és ez a biztonság egy soha nem látott teljességben folytatódik, ahová Jézus ígérete szerint előremegy, hogy helyet készítsen a számunkra, ha mi is úgy akarjuk. </a:t>
            </a:r>
          </a:p>
        </p:txBody>
      </p:sp>
    </p:spTree>
    <p:extLst>
      <p:ext uri="{BB962C8B-B14F-4D97-AF65-F5344CB8AC3E}">
        <p14:creationId xmlns:p14="http://schemas.microsoft.com/office/powerpoint/2010/main" val="36027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1EB1AAA-DF2D-49EF-9A3D-7FD796F77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48" y="-1"/>
            <a:ext cx="9259748" cy="685800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88FDD76-FB05-4CA7-9CCC-692E355AC53B}"/>
              </a:ext>
            </a:extLst>
          </p:cNvPr>
          <p:cNvSpPr txBox="1"/>
          <p:nvPr/>
        </p:nvSpPr>
        <p:spPr>
          <a:xfrm>
            <a:off x="120316" y="565484"/>
            <a:ext cx="5077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„</a:t>
            </a:r>
            <a:r>
              <a:rPr lang="hu-HU" sz="2000" dirty="0" err="1">
                <a:solidFill>
                  <a:srgbClr val="FFFF00"/>
                </a:solidFill>
                <a:latin typeface="Bahnschrift SemiCondensed" panose="020B0502040204020203" pitchFamily="34" charset="0"/>
              </a:rPr>
              <a:t>Betániában</a:t>
            </a:r>
            <a:r>
              <a:rPr lang="hu-HU" sz="2000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 Máriának  és nővérének, Mártának a falujában volt egy beteg, Lázár. Ez a Mária kente meg  az Urat olajjal, és törölte meg a lábát a hajával. Az ő testvére, Lázár volt a beteg. A nővérek megüzenték neki: „Uram, akit szeretsz, beteg.” </a:t>
            </a:r>
            <a:r>
              <a:rPr lang="hu-HU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Jn11,1-3</a:t>
            </a:r>
          </a:p>
        </p:txBody>
      </p:sp>
    </p:spTree>
    <p:extLst>
      <p:ext uri="{BB962C8B-B14F-4D97-AF65-F5344CB8AC3E}">
        <p14:creationId xmlns:p14="http://schemas.microsoft.com/office/powerpoint/2010/main" val="18941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EFBF565-A0C9-4CEE-8545-0A3A3DE5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484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EEC725D-35FE-4F8A-BAAF-AA675928C20D}"/>
              </a:ext>
            </a:extLst>
          </p:cNvPr>
          <p:cNvSpPr txBox="1"/>
          <p:nvPr/>
        </p:nvSpPr>
        <p:spPr>
          <a:xfrm>
            <a:off x="4860758" y="1299411"/>
            <a:ext cx="40666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</a:t>
            </a:r>
            <a:r>
              <a:rPr lang="hu-HU" sz="2000" dirty="0">
                <a:latin typeface="Bahnschrift SemiCondensed" panose="020B0502040204020203" pitchFamily="34" charset="0"/>
              </a:rPr>
              <a:t>Ennek hallatára Jézus azt mondta: „Ez a betegség nem okozza halálát, hanem Isten dicsőségére lesz, hogy megdicsőüljön általa az Isten Fia . Jézus szerette Mártát, a nővérét, Máriát és Lázárt. Amikor meghallotta, hogy beteg, két napig még ott maradt, ahol volt, s akkor szólt a tanítványoknak: „Menjünk vissza Júdeába!” Jn11.4-8</a:t>
            </a:r>
          </a:p>
        </p:txBody>
      </p:sp>
    </p:spTree>
    <p:extLst>
      <p:ext uri="{BB962C8B-B14F-4D97-AF65-F5344CB8AC3E}">
        <p14:creationId xmlns:p14="http://schemas.microsoft.com/office/powerpoint/2010/main" val="33351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FADB83D-988D-47E9-9729-C4D91518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2" y="0"/>
            <a:ext cx="9197283" cy="516770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A1FFAAD-0384-492F-9E51-6D0007CBB3AD}"/>
              </a:ext>
            </a:extLst>
          </p:cNvPr>
          <p:cNvSpPr txBox="1"/>
          <p:nvPr/>
        </p:nvSpPr>
        <p:spPr>
          <a:xfrm>
            <a:off x="1" y="5005137"/>
            <a:ext cx="91440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„Mester – felelték a tanítványok - , most akartak ott megkövezni a zsidók, és újra odamész?” Jézus így válaszolt: „Nem tizenkét órája van a napnak? Aki nappal jár, nem botlik meg, mert látja a világ világosságát. /Jézus az Atya által kapott küldetést teljesíti, amit az Atya fénye ragyog be./ Aki azonban éjszaka jár, megbotlik, mert nincs világossága.” /A sötétség tettei bukásra vannak ítélve./ Jn11,8-11</a:t>
            </a:r>
          </a:p>
        </p:txBody>
      </p:sp>
    </p:spTree>
    <p:extLst>
      <p:ext uri="{BB962C8B-B14F-4D97-AF65-F5344CB8AC3E}">
        <p14:creationId xmlns:p14="http://schemas.microsoft.com/office/powerpoint/2010/main" val="20616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804552-66C9-4801-95EE-5FDF6002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0"/>
            <a:ext cx="391885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965C69D-64A5-40D4-B780-2F0803B5A22A}"/>
              </a:ext>
            </a:extLst>
          </p:cNvPr>
          <p:cNvSpPr txBox="1"/>
          <p:nvPr/>
        </p:nvSpPr>
        <p:spPr>
          <a:xfrm>
            <a:off x="324852" y="1792705"/>
            <a:ext cx="4523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Jézus válasza túlmutat az emberi gyakorlatias gondolkodáson, számára az Atyától kapott küldetés határozza meg a döntéseit. Hiszen „az Atya és én egy vagyunk”, mondja másutt. Életünkben újból és újból megjelenő sokszor megoldhatatlan probléma, hogy nem értjük Isten akaratát. Ezért olyan helyzetekbe sodródunk, amiből  nem látunk kiutat. </a:t>
            </a:r>
          </a:p>
        </p:txBody>
      </p:sp>
    </p:spTree>
    <p:extLst>
      <p:ext uri="{BB962C8B-B14F-4D97-AF65-F5344CB8AC3E}">
        <p14:creationId xmlns:p14="http://schemas.microsoft.com/office/powerpoint/2010/main" val="14959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9CF996-483D-43F1-9B45-73189950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804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DE394FA-73A3-42BA-B739-0E9EFAEA9CA4}"/>
              </a:ext>
            </a:extLst>
          </p:cNvPr>
          <p:cNvSpPr txBox="1"/>
          <p:nvPr/>
        </p:nvSpPr>
        <p:spPr>
          <a:xfrm>
            <a:off x="5739063" y="1074509"/>
            <a:ext cx="33207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SemiConden" panose="020B0502040204020203" pitchFamily="34" charset="0"/>
              </a:rPr>
              <a:t>Jézus aztán így folytatta. „Barátunk, Lázár elaludt, de megyek és fölébresztem.” „Uram, ha alszik , akkor meggyógyul” – felelték a tanítványok. Jézus Lázár haláláról szólt, de ők azt hitték, hogy alvásáról beszélt. Ezért Jézus világosan megmondta nekik: Lázár meghalt. Miattatok örülök, hogy nem voltam ott, hogy higgyetek. De most menjünk el hozzá!” </a:t>
            </a:r>
            <a:r>
              <a:rPr lang="hu-HU" dirty="0">
                <a:latin typeface="Bahnschrift SemiBold SemiConden" panose="020B0502040204020203" pitchFamily="34" charset="0"/>
              </a:rPr>
              <a:t>Jn11, 11-15 </a:t>
            </a:r>
          </a:p>
          <a:p>
            <a:r>
              <a:rPr lang="hu-HU" dirty="0">
                <a:latin typeface="Bahnschrift SemiBold SemiConden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9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21AD41-769D-417B-9625-ACB2717B8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/>
          <a:stretch/>
        </p:blipFill>
        <p:spPr>
          <a:xfrm>
            <a:off x="2971800" y="0"/>
            <a:ext cx="6172200" cy="687003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8830E0F-AEE3-44EF-AA5F-EC022B4D3EA7}"/>
              </a:ext>
            </a:extLst>
          </p:cNvPr>
          <p:cNvSpPr txBox="1"/>
          <p:nvPr/>
        </p:nvSpPr>
        <p:spPr>
          <a:xfrm>
            <a:off x="228600" y="1503948"/>
            <a:ext cx="2490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>
                <a:latin typeface="Bahnschrift SemiBold SemiConden" panose="020B0502040204020203" pitchFamily="34" charset="0"/>
              </a:rPr>
              <a:t>  „Lázár </a:t>
            </a:r>
            <a:r>
              <a:rPr lang="hu-HU" sz="2000" dirty="0">
                <a:latin typeface="Bahnschrift SemiBold SemiConden" panose="020B0502040204020203" pitchFamily="34" charset="0"/>
              </a:rPr>
              <a:t>már négy napja a sírban volt….. Amikor Márta meghallotta, hogy Jézus közeledik, eléje sietett. „Uram, ha itt lettél volna, nem halt volna meg a testvérem.” </a:t>
            </a:r>
            <a:r>
              <a:rPr lang="hu-HU" sz="1600" dirty="0">
                <a:latin typeface="Bahnschrift SemiBold SemiConden" panose="020B0502040204020203" pitchFamily="34" charset="0"/>
              </a:rPr>
              <a:t>Jn11,.17,20.21</a:t>
            </a:r>
          </a:p>
        </p:txBody>
      </p:sp>
    </p:spTree>
    <p:extLst>
      <p:ext uri="{BB962C8B-B14F-4D97-AF65-F5344CB8AC3E}">
        <p14:creationId xmlns:p14="http://schemas.microsoft.com/office/powerpoint/2010/main" val="13013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813C709-6144-49FC-AD02-B5F54A7D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89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2FD507A-6FEA-4309-88BF-564B140710B1}"/>
              </a:ext>
            </a:extLst>
          </p:cNvPr>
          <p:cNvSpPr txBox="1"/>
          <p:nvPr/>
        </p:nvSpPr>
        <p:spPr>
          <a:xfrm>
            <a:off x="5378117" y="397043"/>
            <a:ext cx="366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Jézus szembesül Márta emberileg nézve jogos szemrehányásával: miért nem voltál itt, miért nem segítettél? Hányszor tesszük fel ezt a kérdést Istennek, és Ő nem fordul el ezért tőlünk lemondóan, hanem türelmesen segít, hogy az élet különböző helyzetein keresztül megértsük az Ő akaratát.</a:t>
            </a:r>
          </a:p>
        </p:txBody>
      </p:sp>
    </p:spTree>
    <p:extLst>
      <p:ext uri="{BB962C8B-B14F-4D97-AF65-F5344CB8AC3E}">
        <p14:creationId xmlns:p14="http://schemas.microsoft.com/office/powerpoint/2010/main" val="13653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1159</Words>
  <Application>Microsoft Office PowerPoint</Application>
  <PresentationFormat>Diavetítés a képernyőre (4:3 oldalarány)</PresentationFormat>
  <Paragraphs>28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Bahnschrift SemiBold SemiConden</vt:lpstr>
      <vt:lpstr>Bahnschrift SemiCondensed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35</cp:revision>
  <dcterms:created xsi:type="dcterms:W3CDTF">2026-03-11T08:43:06Z</dcterms:created>
  <dcterms:modified xsi:type="dcterms:W3CDTF">2026-03-17T18:52:29Z</dcterms:modified>
</cp:coreProperties>
</file>