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80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14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53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3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2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1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5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9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40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0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3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22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C5DF-8962-4F3E-87CF-456842451246}" type="datetimeFigureOut">
              <a:rPr lang="hu-HU" smtClean="0"/>
              <a:t>2026. 03. 25.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153F-3ACD-4292-8540-B4BB401821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652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FACCDBF-244C-4E0A-A2A2-680EE3EE4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9" y="0"/>
            <a:ext cx="9168278" cy="514951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EF8E462-6B4D-4380-AA08-FC2DD0802BCC}"/>
              </a:ext>
            </a:extLst>
          </p:cNvPr>
          <p:cNvSpPr/>
          <p:nvPr/>
        </p:nvSpPr>
        <p:spPr>
          <a:xfrm>
            <a:off x="1532790" y="5236013"/>
            <a:ext cx="5880712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Nagyböjt hatodik hete</a:t>
            </a:r>
          </a:p>
          <a:p>
            <a:pPr algn="ctr"/>
            <a:r>
              <a:rPr lang="hu-H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Virágvasárnap </a:t>
            </a:r>
            <a:r>
              <a:rPr lang="hu-H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2026</a:t>
            </a:r>
            <a:endParaRPr lang="hu-H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Nagyböjt hatodik hete virágvasárnap 2026">
            <a:hlinkClick r:id="" action="ppaction://media"/>
            <a:extLst>
              <a:ext uri="{FF2B5EF4-FFF2-40B4-BE49-F238E27FC236}">
                <a16:creationId xmlns:a16="http://schemas.microsoft.com/office/drawing/2014/main" id="{82237BB8-6615-4E64-A467-D2943FBB0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30D64D4-5FB5-45E0-BE40-DA0E05711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 b="12632"/>
          <a:stretch/>
        </p:blipFill>
        <p:spPr>
          <a:xfrm>
            <a:off x="-31858" y="0"/>
            <a:ext cx="9175858" cy="519764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3E01FA1-B327-4286-8950-7DF8648DEE23}"/>
              </a:ext>
            </a:extLst>
          </p:cNvPr>
          <p:cNvSpPr txBox="1"/>
          <p:nvPr/>
        </p:nvSpPr>
        <p:spPr>
          <a:xfrm>
            <a:off x="216568" y="5221705"/>
            <a:ext cx="8758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„Aludjatok csak és pihenjetek! Elérkezett az óra. Az Emberfiát a bűnösök kezére adják. Keljetek fel menjünk! Nézzétek, itt jön aki elárul.” Még beszélt, amikor odaért Júdás, a tizenkettő közül az egyik, s vele a főpapoknak és a nép </a:t>
            </a:r>
            <a:r>
              <a:rPr lang="hu-HU" sz="2000" dirty="0" err="1">
                <a:latin typeface="Bahnschrift SemiCondensed" panose="020B0502040204020203" pitchFamily="34" charset="0"/>
              </a:rPr>
              <a:t>véneinek</a:t>
            </a:r>
            <a:r>
              <a:rPr lang="hu-HU" sz="2000" dirty="0">
                <a:latin typeface="Bahnschrift SemiCondensed" panose="020B0502040204020203" pitchFamily="34" charset="0"/>
              </a:rPr>
              <a:t> megbízásából egy kardokkal és dorongokkal fölszerelt csapat.” </a:t>
            </a:r>
            <a:r>
              <a:rPr lang="hu-HU" dirty="0">
                <a:latin typeface="Bahnschrift SemiCondensed" panose="020B0502040204020203" pitchFamily="34" charset="0"/>
              </a:rPr>
              <a:t>Mt26,45b-47</a:t>
            </a:r>
          </a:p>
        </p:txBody>
      </p:sp>
    </p:spTree>
    <p:extLst>
      <p:ext uri="{BB962C8B-B14F-4D97-AF65-F5344CB8AC3E}">
        <p14:creationId xmlns:p14="http://schemas.microsoft.com/office/powerpoint/2010/main" val="33382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54CF4CA-53FB-4964-947E-9A28D5C7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83F75F6-84DA-46DF-AD4E-70EB756F41BE}"/>
              </a:ext>
            </a:extLst>
          </p:cNvPr>
          <p:cNvSpPr txBox="1"/>
          <p:nvPr/>
        </p:nvSpPr>
        <p:spPr>
          <a:xfrm>
            <a:off x="312821" y="4932947"/>
            <a:ext cx="85664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Péter előrántotta a kardját, és a főpap szolgájának levágta a fülét. Jézus rászólt: „Tedd vissza hüvelyébe kardodat! Aki kardot ragad, az kard által vész el. Vagy azt hiszed, hogy nem kérhetem Atyámat, s nem küldene tizenkét légió angyalnál is többet. De akkor hogy teljesedne be az Írás, amely szerint ennek így kell történnie?” </a:t>
            </a:r>
            <a:r>
              <a:rPr lang="hu-HU" dirty="0">
                <a:latin typeface="Bahnschrift SemiCondensed" panose="020B0502040204020203" pitchFamily="34" charset="0"/>
              </a:rPr>
              <a:t>Mt26,52-54</a:t>
            </a:r>
          </a:p>
        </p:txBody>
      </p:sp>
    </p:spTree>
    <p:extLst>
      <p:ext uri="{BB962C8B-B14F-4D97-AF65-F5344CB8AC3E}">
        <p14:creationId xmlns:p14="http://schemas.microsoft.com/office/powerpoint/2010/main" val="23522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3C3556D-55F0-4D5B-B85E-1114242EB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12941"/>
          <a:stretch/>
        </p:blipFill>
        <p:spPr>
          <a:xfrm>
            <a:off x="0" y="0"/>
            <a:ext cx="9218041" cy="516154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1805238-D47C-42ED-8211-07222D61FEF9}"/>
              </a:ext>
            </a:extLst>
          </p:cNvPr>
          <p:cNvSpPr txBox="1"/>
          <p:nvPr/>
        </p:nvSpPr>
        <p:spPr>
          <a:xfrm>
            <a:off x="270710" y="5293895"/>
            <a:ext cx="8602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Jézust Kaifás elé hurcolták: A főpapok és az egész főtanács hamis bizonyítékokat kerestek Jézus ellen, hogy halálra ítélhessék. </a:t>
            </a:r>
            <a:r>
              <a:rPr lang="hu-HU" dirty="0">
                <a:latin typeface="Bahnschrift SemiCondensed" panose="020B0502040204020203" pitchFamily="34" charset="0"/>
              </a:rPr>
              <a:t>Mt26,59</a:t>
            </a:r>
            <a:r>
              <a:rPr lang="hu-HU" sz="2000" dirty="0">
                <a:latin typeface="Bahnschrift SemiCondensed" panose="020B0502040204020203" pitchFamily="34" charset="0"/>
              </a:rPr>
              <a:t> A hamis tanúk azonban ellentmondásokba keveredtek. Jézus nem reagált a vádakra, mire a főpap felállt és megkérdezte: „semmit sem felelsz, amivel ezek vádolnak?” Jézus hallgatott.</a:t>
            </a:r>
          </a:p>
        </p:txBody>
      </p:sp>
    </p:spTree>
    <p:extLst>
      <p:ext uri="{BB962C8B-B14F-4D97-AF65-F5344CB8AC3E}">
        <p14:creationId xmlns:p14="http://schemas.microsoft.com/office/powerpoint/2010/main" val="5997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9592296-17C2-4BD3-92F4-9CB78C035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CA6E749-27B4-4980-B909-4288DBC2E0E6}"/>
              </a:ext>
            </a:extLst>
          </p:cNvPr>
          <p:cNvSpPr txBox="1"/>
          <p:nvPr/>
        </p:nvSpPr>
        <p:spPr>
          <a:xfrm>
            <a:off x="529388" y="4969042"/>
            <a:ext cx="8337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 főpap folytatta: „Esküvel kényszerítelek az élő Istenre, mondd meg, te vagy-e a Messiás, az Isten Fia?” „Magad mondtad – felelte Jézus – De mondom nektek, mostantól látni fogjátok az Emberfiát, amint a Hatalom jobbján ül, és amint majd eljön az ég felhőin.” A főpap erre megszaggatta ruháját s felkiáltott: „Káromkodott! Méltó a halálra.” </a:t>
            </a:r>
            <a:r>
              <a:rPr lang="hu-HU" dirty="0">
                <a:latin typeface="Bahnschrift SemiCondensed" panose="020B0502040204020203" pitchFamily="34" charset="0"/>
              </a:rPr>
              <a:t>Mt26,63b-65</a:t>
            </a:r>
          </a:p>
        </p:txBody>
      </p:sp>
    </p:spTree>
    <p:extLst>
      <p:ext uri="{BB962C8B-B14F-4D97-AF65-F5344CB8AC3E}">
        <p14:creationId xmlns:p14="http://schemas.microsoft.com/office/powerpoint/2010/main" val="34029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6414D0B-B00E-48A9-818E-DE9571601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 b="9713"/>
          <a:stretch/>
        </p:blipFill>
        <p:spPr>
          <a:xfrm>
            <a:off x="0" y="0"/>
            <a:ext cx="9144000" cy="526983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92FA018-ED5F-48C1-808F-B2DD15D8B2E3}"/>
              </a:ext>
            </a:extLst>
          </p:cNvPr>
          <p:cNvSpPr txBox="1"/>
          <p:nvPr/>
        </p:nvSpPr>
        <p:spPr>
          <a:xfrm>
            <a:off x="120316" y="5486400"/>
            <a:ext cx="887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 történelem legabszurdabb ítélete hangzik el, bár </a:t>
            </a:r>
            <a:r>
              <a:rPr lang="hu-HU" sz="2000" dirty="0" err="1">
                <a:latin typeface="Bahnschrift SemiCondensed" panose="020B0502040204020203" pitchFamily="34" charset="0"/>
              </a:rPr>
              <a:t>formailag</a:t>
            </a:r>
            <a:r>
              <a:rPr lang="hu-HU" sz="2000" dirty="0">
                <a:latin typeface="Bahnschrift SemiCondensed" panose="020B0502040204020203" pitchFamily="34" charset="0"/>
              </a:rPr>
              <a:t> a zsidó törvény szerint jogszerű. Mire vagyunk képesek mi, emberek, a törvény birtokosai. Halálra ítéljük az Istent! És azóta hányszor és hányszor tesszük ezt meg társadalmi és egyéni szinten?</a:t>
            </a:r>
          </a:p>
        </p:txBody>
      </p:sp>
    </p:spTree>
    <p:extLst>
      <p:ext uri="{BB962C8B-B14F-4D97-AF65-F5344CB8AC3E}">
        <p14:creationId xmlns:p14="http://schemas.microsoft.com/office/powerpoint/2010/main" val="26406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DA564F4-1316-437B-BC0A-1E75FD533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 b="10197"/>
          <a:stretch/>
        </p:blipFill>
        <p:spPr>
          <a:xfrm>
            <a:off x="0" y="0"/>
            <a:ext cx="9144000" cy="511342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167D3B0-22D2-4C6E-A16C-670D78B0275D}"/>
              </a:ext>
            </a:extLst>
          </p:cNvPr>
          <p:cNvSpPr txBox="1"/>
          <p:nvPr/>
        </p:nvSpPr>
        <p:spPr>
          <a:xfrm>
            <a:off x="90237" y="5113421"/>
            <a:ext cx="89635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 nép vezetőinek a tette nem magyarázható tudatlansággal, hiszen Pilátus, akinek jóvá kell hagyni a halálos ítéletet, kijelenti, hogy ő semmi vétket nem talál ebben az emberben. Az ő hatalmát nem veszélyezteti Jézus személye, ezért lát tisztán. Amikor azonban zsarolják a nép vezetői, hogy feljelentik a császárnál, nem harcol tovább az igazságért, ő is kezdi félteni a hatalmát, és beleegyezik egy ártatlan kivégzésébe.</a:t>
            </a:r>
          </a:p>
        </p:txBody>
      </p:sp>
    </p:spTree>
    <p:extLst>
      <p:ext uri="{BB962C8B-B14F-4D97-AF65-F5344CB8AC3E}">
        <p14:creationId xmlns:p14="http://schemas.microsoft.com/office/powerpoint/2010/main" val="34930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B4EE1A8-9068-4D6B-B231-435CE617F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20351"/>
          <a:stretch/>
        </p:blipFill>
        <p:spPr>
          <a:xfrm>
            <a:off x="0" y="0"/>
            <a:ext cx="9144000" cy="519764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A073921-DF33-447D-A8FB-2B63E468FC9B}"/>
              </a:ext>
            </a:extLst>
          </p:cNvPr>
          <p:cNvSpPr txBox="1"/>
          <p:nvPr/>
        </p:nvSpPr>
        <p:spPr>
          <a:xfrm>
            <a:off x="138363" y="5305927"/>
            <a:ext cx="8867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Pilátusnak ugyan volt egy erőtlen kísérlete Jézus megmentésére: „Az ünnep napján a helytartó szabadon szokott bocsájtani egy rabot a nép kívánsága szerint. Volt akkor egy hírhedt rabjuk, Barabásnak hívták. Pilátus megkérdezte: „Mit akartok, melyiket </a:t>
            </a:r>
            <a:r>
              <a:rPr lang="hu-HU" sz="2000" dirty="0" err="1">
                <a:latin typeface="Bahnschrift SemiCondensed" panose="020B0502040204020203" pitchFamily="34" charset="0"/>
              </a:rPr>
              <a:t>bocsássam</a:t>
            </a:r>
            <a:r>
              <a:rPr lang="hu-HU" sz="2000" dirty="0">
                <a:latin typeface="Bahnschrift SemiCondensed" panose="020B0502040204020203" pitchFamily="34" charset="0"/>
              </a:rPr>
              <a:t> el a kettő közül, Barabást vagy Jézust?” </a:t>
            </a:r>
            <a:r>
              <a:rPr lang="hu-HU" dirty="0">
                <a:latin typeface="Bahnschrift SemiCondensed" panose="020B0502040204020203" pitchFamily="34" charset="0"/>
              </a:rPr>
              <a:t>Mt,27,15-17</a:t>
            </a:r>
          </a:p>
        </p:txBody>
      </p:sp>
    </p:spTree>
    <p:extLst>
      <p:ext uri="{BB962C8B-B14F-4D97-AF65-F5344CB8AC3E}">
        <p14:creationId xmlns:p14="http://schemas.microsoft.com/office/powerpoint/2010/main" val="30170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B2C490A-2FBD-4337-93F1-FEE699318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b="7171"/>
          <a:stretch/>
        </p:blipFill>
        <p:spPr>
          <a:xfrm>
            <a:off x="0" y="0"/>
            <a:ext cx="9144000" cy="49209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B7B0E26-0909-4DFB-800A-A53B744B0A0F}"/>
              </a:ext>
            </a:extLst>
          </p:cNvPr>
          <p:cNvSpPr txBox="1"/>
          <p:nvPr/>
        </p:nvSpPr>
        <p:spPr>
          <a:xfrm>
            <a:off x="204537" y="5125453"/>
            <a:ext cx="874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„A főpapok és a vének felbujtották a népet, hogy Barabást kérje ki, Jézusnak pedig kívánja halálát. A helytartó, vagyis Pilátus feltette a kérdést: „Mit akartok, melyiket </a:t>
            </a:r>
            <a:r>
              <a:rPr lang="hu-HU" sz="2000" dirty="0" err="1">
                <a:latin typeface="Bahnschrift SemiCondensed" panose="020B0502040204020203" pitchFamily="34" charset="0"/>
              </a:rPr>
              <a:t>bocsássam</a:t>
            </a:r>
            <a:r>
              <a:rPr lang="hu-HU" sz="2000" dirty="0">
                <a:latin typeface="Bahnschrift SemiCondensed" panose="020B0502040204020203" pitchFamily="34" charset="0"/>
              </a:rPr>
              <a:t> el a kettő közül?” Barabást, kiáltották! „Hát Jézussal mit tegyek?” Mind azt kiáltották: keresztre vele!” </a:t>
            </a:r>
            <a:r>
              <a:rPr lang="hu-HU" dirty="0">
                <a:latin typeface="Bahnschrift SemiCondensed" panose="020B0502040204020203" pitchFamily="34" charset="0"/>
              </a:rPr>
              <a:t>Mt27,20-22</a:t>
            </a:r>
          </a:p>
        </p:txBody>
      </p:sp>
    </p:spTree>
    <p:extLst>
      <p:ext uri="{BB962C8B-B14F-4D97-AF65-F5344CB8AC3E}">
        <p14:creationId xmlns:p14="http://schemas.microsoft.com/office/powerpoint/2010/main" val="40765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43987FF-8796-47C3-BC5D-43FA0B48E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8013"/>
          <a:stretch/>
        </p:blipFill>
        <p:spPr>
          <a:xfrm>
            <a:off x="0" y="0"/>
            <a:ext cx="9144000" cy="535405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84A4D0D-3FD0-40CC-9EEC-52F39450546B}"/>
              </a:ext>
            </a:extLst>
          </p:cNvPr>
          <p:cNvSpPr txBox="1"/>
          <p:nvPr/>
        </p:nvSpPr>
        <p:spPr>
          <a:xfrm>
            <a:off x="228600" y="5510463"/>
            <a:ext cx="87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Pilátus nem küzdött tovább, elengedte Barabást, Jézust megostoroztatta és átadta katonáinak, akik megfosztották ruháitól, bíbor köpenyt adtak rá, a fejére tövisből koronát fontak és térdet hajtva gúnyolták. „Üdvözlégy zsidók királya!” mondták.</a:t>
            </a:r>
          </a:p>
        </p:txBody>
      </p:sp>
    </p:spTree>
    <p:extLst>
      <p:ext uri="{BB962C8B-B14F-4D97-AF65-F5344CB8AC3E}">
        <p14:creationId xmlns:p14="http://schemas.microsoft.com/office/powerpoint/2010/main" val="33967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484E444-9D81-46DC-B104-0083A5FC8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 b="7479"/>
          <a:stretch/>
        </p:blipFill>
        <p:spPr>
          <a:xfrm>
            <a:off x="0" y="0"/>
            <a:ext cx="9144000" cy="507732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49C06E8-9578-470F-AAE6-32227AA1C1D0}"/>
              </a:ext>
            </a:extLst>
          </p:cNvPr>
          <p:cNvSpPr txBox="1"/>
          <p:nvPr/>
        </p:nvSpPr>
        <p:spPr>
          <a:xfrm>
            <a:off x="228600" y="5221706"/>
            <a:ext cx="8674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Utána kivezették a helytartóságról, hogy keresztre feszítsék. Egy Simon nevű </a:t>
            </a:r>
            <a:r>
              <a:rPr lang="hu-HU" sz="2000" dirty="0" err="1">
                <a:latin typeface="Bahnschrift SemiCondensed" panose="020B0502040204020203" pitchFamily="34" charset="0"/>
              </a:rPr>
              <a:t>cirenei</a:t>
            </a:r>
            <a:r>
              <a:rPr lang="hu-HU" sz="2000" dirty="0">
                <a:latin typeface="Bahnschrift SemiCondensed" panose="020B0502040204020203" pitchFamily="34" charset="0"/>
              </a:rPr>
              <a:t> embert kényszerítettek, hogy vigye a keresztet. Amikor felértek arra a helyre, amelynek Golgota, vagyis Koponyák helye volt a neve, felfeszítették, majd a ruháira sorsot vetettek a katonák.</a:t>
            </a:r>
          </a:p>
        </p:txBody>
      </p:sp>
    </p:spTree>
    <p:extLst>
      <p:ext uri="{BB962C8B-B14F-4D97-AF65-F5344CB8AC3E}">
        <p14:creationId xmlns:p14="http://schemas.microsoft.com/office/powerpoint/2010/main" val="27324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E1B7640-7123-4298-9BB6-5D7478D7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291" cy="427823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D112485-71D2-4498-9532-616B8AC6CB69}"/>
              </a:ext>
            </a:extLst>
          </p:cNvPr>
          <p:cNvSpPr txBox="1"/>
          <p:nvPr/>
        </p:nvSpPr>
        <p:spPr>
          <a:xfrm>
            <a:off x="168442" y="4644189"/>
            <a:ext cx="8855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Urunk, a jeruzsálemi bevonulásod megpecsételi a sorsodat, amely „meg volt írva”, te tudtad, készültél rá, a tanítványok, a hozzád közel állók nem sejtették, hogy a sötétség erői nem nézhetik tovább azt a bontakozó életet, amit te képviseltél.</a:t>
            </a:r>
          </a:p>
        </p:txBody>
      </p:sp>
    </p:spTree>
    <p:extLst>
      <p:ext uri="{BB962C8B-B14F-4D97-AF65-F5344CB8AC3E}">
        <p14:creationId xmlns:p14="http://schemas.microsoft.com/office/powerpoint/2010/main" val="12476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9BB6F95-ED4D-4910-894D-930934E50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" b="6609"/>
          <a:stretch/>
        </p:blipFill>
        <p:spPr>
          <a:xfrm>
            <a:off x="-31305" y="0"/>
            <a:ext cx="9175305" cy="49570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DF70F61-C67B-4736-951C-264E80103B22}"/>
              </a:ext>
            </a:extLst>
          </p:cNvPr>
          <p:cNvSpPr txBox="1"/>
          <p:nvPr/>
        </p:nvSpPr>
        <p:spPr>
          <a:xfrm>
            <a:off x="200915" y="5077326"/>
            <a:ext cx="8858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Vele együtt két gonosztevőt is keresztre feszítettek. Az arra menők káromolták. „Te, aki lebontod és harmadnapra fölépíted a templomot, szabadítsd meg magad! Ha Isten Fia vagy, szállj le a keresztről!” Ugyanígy gúnyolták az írástudókkal  és a vénekkel együtt a főpapok is. „Másokat megmentett, de magát nem tudja megmenteni. Ha Izrael királya, szálljon le a keresztről, s akkor hiszünk neki.” </a:t>
            </a:r>
            <a:r>
              <a:rPr lang="hu-HU" dirty="0">
                <a:latin typeface="Bahnschrift SemiCondensed" panose="020B0502040204020203" pitchFamily="34" charset="0"/>
              </a:rPr>
              <a:t>Mt27,38-42</a:t>
            </a:r>
          </a:p>
        </p:txBody>
      </p:sp>
    </p:spTree>
    <p:extLst>
      <p:ext uri="{BB962C8B-B14F-4D97-AF65-F5344CB8AC3E}">
        <p14:creationId xmlns:p14="http://schemas.microsoft.com/office/powerpoint/2010/main" val="10219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CBDF107-3A7D-4180-B2B4-A2E9F855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BF6FB23-DBCB-4398-B396-CFECE97976F9}"/>
              </a:ext>
            </a:extLst>
          </p:cNvPr>
          <p:cNvSpPr txBox="1"/>
          <p:nvPr/>
        </p:nvSpPr>
        <p:spPr>
          <a:xfrm>
            <a:off x="210553" y="5203658"/>
            <a:ext cx="8722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 hatodik órától a kilencedik óráig sötétség borult az egész földre. A kilencedik óra tájban Jézus felkiáltott, Éli, Éli, </a:t>
            </a:r>
            <a:r>
              <a:rPr lang="hu-HU" sz="2000" dirty="0" err="1">
                <a:latin typeface="Bahnschrift SemiCondensed" panose="020B0502040204020203" pitchFamily="34" charset="0"/>
              </a:rPr>
              <a:t>lamma</a:t>
            </a:r>
            <a:r>
              <a:rPr lang="hu-HU" sz="2000" dirty="0">
                <a:latin typeface="Bahnschrift SemiCondensed" panose="020B0502040204020203" pitchFamily="34" charset="0"/>
              </a:rPr>
              <a:t> </a:t>
            </a:r>
            <a:r>
              <a:rPr lang="hu-HU" sz="2000" dirty="0" err="1">
                <a:latin typeface="Bahnschrift SemiCondensed" panose="020B0502040204020203" pitchFamily="34" charset="0"/>
              </a:rPr>
              <a:t>szabaktani</a:t>
            </a:r>
            <a:r>
              <a:rPr lang="hu-HU" sz="2000" dirty="0">
                <a:latin typeface="Bahnschrift SemiCondensed" panose="020B0502040204020203" pitchFamily="34" charset="0"/>
              </a:rPr>
              <a:t>?” Vagyis: „Én Istenem, én Istenem, miért hagytál el engem?” Többen megjegyezték: „Illést hívja, lássuk, eljön-e Illés, hogy megszabadítsa?” Most Jézus még egyszer hangosan felkiáltott, és kilehelte lelkét. </a:t>
            </a:r>
            <a:r>
              <a:rPr lang="hu-HU" dirty="0">
                <a:latin typeface="Bahnschrift SemiCondensed" panose="020B0502040204020203" pitchFamily="34" charset="0"/>
              </a:rPr>
              <a:t>Mt27, 45-50 </a:t>
            </a:r>
          </a:p>
        </p:txBody>
      </p:sp>
    </p:spTree>
    <p:extLst>
      <p:ext uri="{BB962C8B-B14F-4D97-AF65-F5344CB8AC3E}">
        <p14:creationId xmlns:p14="http://schemas.microsoft.com/office/powerpoint/2010/main" val="21032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B62DBF8-54F9-4CA2-84A3-EFC6AA9D2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78" y="-91441"/>
            <a:ext cx="9228378" cy="710585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6870445-2CEA-481B-AEEF-0C4E44A4240C}"/>
              </a:ext>
            </a:extLst>
          </p:cNvPr>
          <p:cNvSpPr txBox="1"/>
          <p:nvPr/>
        </p:nvSpPr>
        <p:spPr>
          <a:xfrm>
            <a:off x="1" y="0"/>
            <a:ext cx="3441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Ekkor a templom függönye kettéhasadt, a föld megrendült, sziklák repedtek meg. A százados és a többiek is, akik Jézust őrizték, a földrengés és a történtek láttára igen megijedtek: „Ez valóban az Isten fia volt” – mondták</a:t>
            </a:r>
            <a:r>
              <a:rPr lang="hu-H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417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euven, Belgia - 3 września 2013: Jezusa pod krzyżem. farby tworzą Kościół  st. michael (michelskerk) z roku 1855 przez xavier everaert. ilustracja  stockowa od ©sedmak 39730307">
            <a:extLst>
              <a:ext uri="{FF2B5EF4-FFF2-40B4-BE49-F238E27FC236}">
                <a16:creationId xmlns:a16="http://schemas.microsoft.com/office/drawing/2014/main" id="{B686100F-FD40-4747-B377-ABADC70B9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0105" y="1479883"/>
            <a:ext cx="2671011" cy="26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803227-B900-4C11-B6DB-132AE955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9415" cy="692808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69836EC-CDAA-4F2A-A6BD-46B00E3AF79A}"/>
              </a:ext>
            </a:extLst>
          </p:cNvPr>
          <p:cNvSpPr txBox="1"/>
          <p:nvPr/>
        </p:nvSpPr>
        <p:spPr>
          <a:xfrm>
            <a:off x="5654842" y="1323474"/>
            <a:ext cx="30800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Amikor már estére járt az idő, jött </a:t>
            </a:r>
            <a:r>
              <a:rPr lang="hu-HU" sz="2000" dirty="0" err="1">
                <a:latin typeface="Bahnschrift SemiCondensed" panose="020B0502040204020203" pitchFamily="34" charset="0"/>
              </a:rPr>
              <a:t>arimateai</a:t>
            </a:r>
            <a:r>
              <a:rPr lang="hu-HU" sz="2000" dirty="0">
                <a:latin typeface="Bahnschrift SemiCondensed" panose="020B0502040204020203" pitchFamily="34" charset="0"/>
              </a:rPr>
              <a:t> József, aki maga is Jézus tanítványa volt. Bement Pilátushoz és elkérte Jézus testét. József levette a testet, tiszta gyolcsba göngyölte, s sziklába vájt új sírboltba helyezte. A sír bejáratába nagy követ hengerített, és elment.</a:t>
            </a:r>
          </a:p>
        </p:txBody>
      </p:sp>
    </p:spTree>
    <p:extLst>
      <p:ext uri="{BB962C8B-B14F-4D97-AF65-F5344CB8AC3E}">
        <p14:creationId xmlns:p14="http://schemas.microsoft.com/office/powerpoint/2010/main" val="28682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482D193-E205-4427-974D-083F2F68B94F}"/>
              </a:ext>
            </a:extLst>
          </p:cNvPr>
          <p:cNvSpPr txBox="1"/>
          <p:nvPr/>
        </p:nvSpPr>
        <p:spPr>
          <a:xfrm>
            <a:off x="290070" y="5678905"/>
            <a:ext cx="863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Mindenki hazament: más-más lelkülettel, de azzal a tudattal, hogy valami véglegesen befejeződött. </a:t>
            </a:r>
            <a:r>
              <a:rPr lang="hu-HU" sz="2000">
                <a:latin typeface="Bahnschrift SemiCondensed" panose="020B0502040204020203" pitchFamily="34" charset="0"/>
              </a:rPr>
              <a:t>Pedig </a:t>
            </a:r>
            <a:r>
              <a:rPr lang="hu-HU" sz="2000" dirty="0">
                <a:latin typeface="Bahnschrift SemiCondensed" panose="020B0502040204020203" pitchFamily="34" charset="0"/>
              </a:rPr>
              <a:t>ekkor kezdődött el Jézus igazi megváltói műve, mely örökre megváltoztatta a világot.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A1753A2-CB73-47FA-BF39-449A90EB2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b="3125"/>
          <a:stretch/>
        </p:blipFill>
        <p:spPr>
          <a:xfrm>
            <a:off x="0" y="-120316"/>
            <a:ext cx="9218814" cy="5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CF084FA-D27B-4AC1-8A24-DF56E7BEA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424" r="-526" b="12317"/>
          <a:stretch/>
        </p:blipFill>
        <p:spPr>
          <a:xfrm>
            <a:off x="-15729" y="-1"/>
            <a:ext cx="9301116" cy="522678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7FEB07F-3D15-4A16-8EAA-6733D89844A7}"/>
              </a:ext>
            </a:extLst>
          </p:cNvPr>
          <p:cNvSpPr txBox="1"/>
          <p:nvPr/>
        </p:nvSpPr>
        <p:spPr>
          <a:xfrm>
            <a:off x="1" y="52267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Jézus minden cselekedete formabontó volt: ilyen volt a betegek, a bűnösök felkarolása. Nem nézte tétlenül a kitaszítottak sorsát, új élet-lehetőséget adott a számukra, nem ítélkezett fölöttük, csak gyógyította testi-lelki sebeiket. A gőgös öntelteket keményen bírálta, szembesítette a bűneikkel, melyet beismerni nem akartak, ezért ellene fordultak.</a:t>
            </a:r>
          </a:p>
        </p:txBody>
      </p:sp>
    </p:spTree>
    <p:extLst>
      <p:ext uri="{BB962C8B-B14F-4D97-AF65-F5344CB8AC3E}">
        <p14:creationId xmlns:p14="http://schemas.microsoft.com/office/powerpoint/2010/main" val="12129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5683B0-D824-4487-B6E4-9D4B68CB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6666"/>
          <a:stretch/>
        </p:blipFill>
        <p:spPr>
          <a:xfrm>
            <a:off x="0" y="0"/>
            <a:ext cx="9144000" cy="50412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5F942CE-9B98-4E42-ADBC-DEFD0ABF7A3F}"/>
              </a:ext>
            </a:extLst>
          </p:cNvPr>
          <p:cNvSpPr txBox="1"/>
          <p:nvPr/>
        </p:nvSpPr>
        <p:spPr>
          <a:xfrm>
            <a:off x="162426" y="5137485"/>
            <a:ext cx="8819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 nép felfedezte azt az erőt Jézusban, melyet soha nem tapasztalt, ezért indult a nyomába, de ez komoly ellenállást váltott ki sokakból, hiszen akik a hatalmukat, a befolyásukat féltették, ellenséggé váltak. Jézus isteni hatalma lépten-nyomon megnyilvánult, és ez nem fért össze az evilági, sokszor erőszakkal fenntartott hatalom birtokosainak az érdekeivel.</a:t>
            </a:r>
          </a:p>
        </p:txBody>
      </p:sp>
    </p:spTree>
    <p:extLst>
      <p:ext uri="{BB962C8B-B14F-4D97-AF65-F5344CB8AC3E}">
        <p14:creationId xmlns:p14="http://schemas.microsoft.com/office/powerpoint/2010/main" val="40475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50A2642-62CC-476A-9DB6-1D06A4CAA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66" y="0"/>
            <a:ext cx="6186934" cy="685500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DD9E0AA-5372-49CC-B7D3-66D2D45E8504}"/>
              </a:ext>
            </a:extLst>
          </p:cNvPr>
          <p:cNvSpPr txBox="1"/>
          <p:nvPr/>
        </p:nvSpPr>
        <p:spPr>
          <a:xfrm>
            <a:off x="288758" y="1540043"/>
            <a:ext cx="24424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Ezért a sötétség </a:t>
            </a:r>
            <a:r>
              <a:rPr lang="hu-HU" sz="2000" dirty="0" err="1">
                <a:latin typeface="Bahnschrift SemiCondensed" panose="020B0502040204020203" pitchFamily="34" charset="0"/>
              </a:rPr>
              <a:t>erőihez</a:t>
            </a:r>
            <a:r>
              <a:rPr lang="hu-HU" sz="2000" dirty="0">
                <a:latin typeface="Bahnschrift SemiCondensed" panose="020B0502040204020203" pitchFamily="34" charset="0"/>
              </a:rPr>
              <a:t> folyamodtak. Így: az erőszak, a rágalom, a megfélemlítés, mások befolyásolása a hatalmuk biztosítása érdekében, ez mind megfelelő eszköznek bizonyult.</a:t>
            </a:r>
          </a:p>
        </p:txBody>
      </p:sp>
    </p:spTree>
    <p:extLst>
      <p:ext uri="{BB962C8B-B14F-4D97-AF65-F5344CB8AC3E}">
        <p14:creationId xmlns:p14="http://schemas.microsoft.com/office/powerpoint/2010/main" val="6166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C620F12-8ADC-429F-80D8-13AC812C3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1164"/>
          <a:stretch/>
        </p:blipFill>
        <p:spPr>
          <a:xfrm>
            <a:off x="0" y="-192505"/>
            <a:ext cx="9144000" cy="546233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2E98E99-318F-4DA4-9192-63A868AE2965}"/>
              </a:ext>
            </a:extLst>
          </p:cNvPr>
          <p:cNvSpPr txBox="1"/>
          <p:nvPr/>
        </p:nvSpPr>
        <p:spPr>
          <a:xfrm>
            <a:off x="300789" y="5281863"/>
            <a:ext cx="86627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Jézus tudta, hogy talán 24 órája van még hátra ezen a földön, amikor a legnagyobb ajándékot adta nekünk. Az utolsó vacsorán történt, amikor: „Jézus kezébe vette a kenyeret, megáldotta, megtörte s odanyújtotta tanítványainak ezekkel a szavakkal: „Vegyétek és egyétek, ez az én testem!” </a:t>
            </a:r>
            <a:r>
              <a:rPr lang="hu-HU" dirty="0">
                <a:latin typeface="Bahnschrift SemiCondensed" panose="020B0502040204020203" pitchFamily="34" charset="0"/>
              </a:rPr>
              <a:t>Mt26,26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89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0B37A3C-4EFB-49CF-BB91-8C938A6B4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b="17364"/>
          <a:stretch/>
        </p:blipFill>
        <p:spPr>
          <a:xfrm>
            <a:off x="-80641" y="0"/>
            <a:ext cx="9305282" cy="451184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FCC6931-D801-441C-8F46-5880B3903BDB}"/>
              </a:ext>
            </a:extLst>
          </p:cNvPr>
          <p:cNvSpPr txBox="1"/>
          <p:nvPr/>
        </p:nvSpPr>
        <p:spPr>
          <a:xfrm>
            <a:off x="360947" y="4981074"/>
            <a:ext cx="8614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</a:t>
            </a:r>
            <a:r>
              <a:rPr lang="hu-HU" sz="2000" dirty="0">
                <a:latin typeface="Bahnschrift SemiCondensed" panose="020B0502040204020203" pitchFamily="34" charset="0"/>
              </a:rPr>
              <a:t>Azután fogta a </a:t>
            </a:r>
            <a:r>
              <a:rPr lang="hu-HU" sz="2000" dirty="0" err="1">
                <a:latin typeface="Bahnschrift SemiCondensed" panose="020B0502040204020203" pitchFamily="34" charset="0"/>
              </a:rPr>
              <a:t>kelyhet</a:t>
            </a:r>
            <a:r>
              <a:rPr lang="hu-HU" sz="2000" dirty="0">
                <a:latin typeface="Bahnschrift SemiCondensed" panose="020B0502040204020203" pitchFamily="34" charset="0"/>
              </a:rPr>
              <a:t>, hálát adott, és ezekkel a szavakkal nyújtotta nekik: „igyatok ebből mindnyájan, mert ez az én vérem, a szövetségé, amelyet sokakért kiontanak a bűnök bocsánatára. Mondom nektek, mostantól nem iszom a szőlő terméséből addig, amíg majd az újat nem iszom veletek Atyám országában.” </a:t>
            </a:r>
            <a:r>
              <a:rPr lang="hu-HU" dirty="0">
                <a:latin typeface="Bahnschrift SemiCondensed" panose="020B0502040204020203" pitchFamily="34" charset="0"/>
              </a:rPr>
              <a:t>Mt26, 27-29</a:t>
            </a:r>
          </a:p>
        </p:txBody>
      </p:sp>
    </p:spTree>
    <p:extLst>
      <p:ext uri="{BB962C8B-B14F-4D97-AF65-F5344CB8AC3E}">
        <p14:creationId xmlns:p14="http://schemas.microsoft.com/office/powerpoint/2010/main" val="2670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CDF0D33-A81C-406F-9C63-91F233F3B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 b="7796"/>
          <a:stretch/>
        </p:blipFill>
        <p:spPr>
          <a:xfrm>
            <a:off x="0" y="0"/>
            <a:ext cx="9144000" cy="519764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7873F3E-0BC1-45EE-BBD0-D35D428667AA}"/>
              </a:ext>
            </a:extLst>
          </p:cNvPr>
          <p:cNvSpPr txBox="1"/>
          <p:nvPr/>
        </p:nvSpPr>
        <p:spPr>
          <a:xfrm>
            <a:off x="192505" y="5438274"/>
            <a:ext cx="8578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Az utolsó vacsorán Jézus megköti velünk az Új és Örök szövetséget. Mindannyian beletartozunk ebbe az Újszövetségbe, mert részéről örök és felbonthatatlan. Nekünk: valamikor élt és az idő végezetéig élő embereknek személyesen kell igent mondani erre a szövetségre, hogy részünk legyen benne.</a:t>
            </a:r>
          </a:p>
        </p:txBody>
      </p:sp>
    </p:spTree>
    <p:extLst>
      <p:ext uri="{BB962C8B-B14F-4D97-AF65-F5344CB8AC3E}">
        <p14:creationId xmlns:p14="http://schemas.microsoft.com/office/powerpoint/2010/main" val="25877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B3183E4-74C4-4974-9D9B-AF877353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06" y="4695"/>
            <a:ext cx="4502894" cy="685330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624493F-FB26-4D42-9E8F-7B5D799D4DB8}"/>
              </a:ext>
            </a:extLst>
          </p:cNvPr>
          <p:cNvSpPr txBox="1"/>
          <p:nvPr/>
        </p:nvSpPr>
        <p:spPr>
          <a:xfrm>
            <a:off x="436221" y="1335506"/>
            <a:ext cx="3633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Condensed" panose="020B0502040204020203" pitchFamily="34" charset="0"/>
              </a:rPr>
              <a:t>Az Életet elpusztítani akaró erők ezalatt nem tétlenkednek, csapatot szerveznek, akik az éj leple alatt érkeznek, hogy elfogják Jézust, aki imádkozva, így fordul az Atyához. „Atyám, ha lehetséges, kerüljön el ez a kehely, de ne úgy legyen, ahogy én akarom, hanem ahogyan te!” </a:t>
            </a:r>
            <a:r>
              <a:rPr lang="hu-HU" dirty="0">
                <a:latin typeface="Bahnschrift SemiCondensed" panose="020B0502040204020203" pitchFamily="34" charset="0"/>
              </a:rPr>
              <a:t>Mt26,39b</a:t>
            </a:r>
          </a:p>
          <a:p>
            <a:r>
              <a:rPr lang="hu-HU" sz="2000" dirty="0">
                <a:latin typeface="Bahnschrift SemiCondensed" panose="020B0502040204020203" pitchFamily="34" charset="0"/>
              </a:rPr>
              <a:t> A tanítványok, akiket arra kért, hogy virrasszanak vele, körülötte mind alszanak. </a:t>
            </a:r>
          </a:p>
        </p:txBody>
      </p:sp>
    </p:spTree>
    <p:extLst>
      <p:ext uri="{BB962C8B-B14F-4D97-AF65-F5344CB8AC3E}">
        <p14:creationId xmlns:p14="http://schemas.microsoft.com/office/powerpoint/2010/main" val="10791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1273</Words>
  <Application>Microsoft Office PowerPoint</Application>
  <PresentationFormat>Diavetítés a képernyőre (4:3 oldalarány)</PresentationFormat>
  <Paragraphs>26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Bahnschrift SemiCondensed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36</cp:revision>
  <dcterms:created xsi:type="dcterms:W3CDTF">2026-03-19T09:20:02Z</dcterms:created>
  <dcterms:modified xsi:type="dcterms:W3CDTF">2026-03-25T07:46:48Z</dcterms:modified>
</cp:coreProperties>
</file>