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D835-70B4-4840-AA09-5487E2F6CE78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66D8-D30B-42CF-AB2D-670987950F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5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D835-70B4-4840-AA09-5487E2F6CE78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66D8-D30B-42CF-AB2D-670987950F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33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D835-70B4-4840-AA09-5487E2F6CE78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66D8-D30B-42CF-AB2D-670987950F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33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D835-70B4-4840-AA09-5487E2F6CE78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66D8-D30B-42CF-AB2D-670987950F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5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D835-70B4-4840-AA09-5487E2F6CE78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66D8-D30B-42CF-AB2D-670987950F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7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D835-70B4-4840-AA09-5487E2F6CE78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66D8-D30B-42CF-AB2D-670987950F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8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D835-70B4-4840-AA09-5487E2F6CE78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66D8-D30B-42CF-AB2D-670987950F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4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D835-70B4-4840-AA09-5487E2F6CE78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66D8-D30B-42CF-AB2D-670987950F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6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D835-70B4-4840-AA09-5487E2F6CE78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66D8-D30B-42CF-AB2D-670987950F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1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D835-70B4-4840-AA09-5487E2F6CE78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66D8-D30B-42CF-AB2D-670987950F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78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D835-70B4-4840-AA09-5487E2F6CE78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66D8-D30B-42CF-AB2D-670987950F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D835-70B4-4840-AA09-5487E2F6CE78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066D8-D30B-42CF-AB2D-670987950F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969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052AD56-9757-4A54-A15A-B759AEEA1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98" y="0"/>
            <a:ext cx="9189698" cy="5161547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75A8009-06C8-46CE-87C4-602806D73E1D}"/>
              </a:ext>
            </a:extLst>
          </p:cNvPr>
          <p:cNvSpPr/>
          <p:nvPr/>
        </p:nvSpPr>
        <p:spPr>
          <a:xfrm>
            <a:off x="671858" y="5409746"/>
            <a:ext cx="74393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Nagyböjt második hete </a:t>
            </a:r>
            <a:r>
              <a:rPr lang="hu-HU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2026</a:t>
            </a:r>
          </a:p>
        </p:txBody>
      </p:sp>
      <p:pic>
        <p:nvPicPr>
          <p:cNvPr id="2" name="Nagyböjt 2026">
            <a:hlinkClick r:id="" action="ppaction://media"/>
            <a:extLst>
              <a:ext uri="{FF2B5EF4-FFF2-40B4-BE49-F238E27FC236}">
                <a16:creationId xmlns:a16="http://schemas.microsoft.com/office/drawing/2014/main" id="{670E48F0-5AD8-468D-AF29-B68155F0E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4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4538B25-40C4-4E92-BF39-E758F3A3C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" y="0"/>
            <a:ext cx="913293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4038801-3B89-4F6C-B238-F7FFA5C9E8B8}"/>
              </a:ext>
            </a:extLst>
          </p:cNvPr>
          <p:cNvSpPr txBox="1"/>
          <p:nvPr/>
        </p:nvSpPr>
        <p:spPr>
          <a:xfrm>
            <a:off x="4451684" y="3056021"/>
            <a:ext cx="4692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„Nagy néppé teszlek. Megáldalak, és naggyá teszem nevedet, s te magad is áldás leszel. Megáldom azokat, akik áldanak téged, általad nyer áldást a föld minden nemzetsége.” Ter12,2-4a Isten kiválaszt embereket, akiken keresztül kinyilatkoztatja önmagát.</a:t>
            </a:r>
          </a:p>
        </p:txBody>
      </p:sp>
    </p:spTree>
    <p:extLst>
      <p:ext uri="{BB962C8B-B14F-4D97-AF65-F5344CB8AC3E}">
        <p14:creationId xmlns:p14="http://schemas.microsoft.com/office/powerpoint/2010/main" val="39680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1371101-95F6-4A9E-B06B-80D460DAA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536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F44C44D-9DE2-438F-9485-348F890C4929}"/>
              </a:ext>
            </a:extLst>
          </p:cNvPr>
          <p:cNvSpPr txBox="1"/>
          <p:nvPr/>
        </p:nvSpPr>
        <p:spPr>
          <a:xfrm>
            <a:off x="180474" y="5005137"/>
            <a:ext cx="8746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 Római levélben ezt olvassuk Ábrahámról: „Ábrahám hitt Istenben és ez megigazulására szolgált.” </a:t>
            </a:r>
            <a:r>
              <a:rPr lang="hu-HU" dirty="0">
                <a:latin typeface="Arial Rounded MT Bold" panose="020F0704030504030204" pitchFamily="34" charset="0"/>
              </a:rPr>
              <a:t>Róm4,3</a:t>
            </a:r>
            <a:r>
              <a:rPr lang="hu-HU" sz="2000" dirty="0">
                <a:latin typeface="Arial Rounded MT Bold" panose="020F0704030504030204" pitchFamily="34" charset="0"/>
              </a:rPr>
              <a:t> Így tehát mindenki, aki hisz az egy igaz Istenben, Ábrahámnak a hit </a:t>
            </a:r>
            <a:r>
              <a:rPr lang="hu-HU" sz="2000" dirty="0" err="1">
                <a:latin typeface="Arial Rounded MT Bold" panose="020F0704030504030204" pitchFamily="34" charset="0"/>
              </a:rPr>
              <a:t>ősattyjának</a:t>
            </a:r>
            <a:r>
              <a:rPr lang="hu-HU" sz="2000" dirty="0">
                <a:latin typeface="Arial Rounded MT Bold" panose="020F0704030504030204" pitchFamily="34" charset="0"/>
              </a:rPr>
              <a:t> az Istentől  ígért áldásban lesz része, vagyis Isten barátjává fogadja. A hit tovább adódik, én is áldás leszek a hitem által.</a:t>
            </a:r>
          </a:p>
        </p:txBody>
      </p:sp>
    </p:spTree>
    <p:extLst>
      <p:ext uri="{BB962C8B-B14F-4D97-AF65-F5344CB8AC3E}">
        <p14:creationId xmlns:p14="http://schemas.microsoft.com/office/powerpoint/2010/main" val="25713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4C9A10F-9540-429A-AE4D-CAE02E32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302063E-D545-4D4D-A8AD-E281CD89404C}"/>
              </a:ext>
            </a:extLst>
          </p:cNvPr>
          <p:cNvSpPr txBox="1"/>
          <p:nvPr/>
        </p:nvSpPr>
        <p:spPr>
          <a:xfrm>
            <a:off x="216568" y="4932947"/>
            <a:ext cx="8758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Természetesen a hit nemcsak azt jelenti, hogy megvallom, hogy létezik az Isten, és esetleg mások előtt is ezt vállalom. Ez kevés, cselekedetek nélkül a hit halott. Az életemmel is bizonyítani kell a hitemet.</a:t>
            </a:r>
          </a:p>
        </p:txBody>
      </p:sp>
    </p:spTree>
    <p:extLst>
      <p:ext uri="{BB962C8B-B14F-4D97-AF65-F5344CB8AC3E}">
        <p14:creationId xmlns:p14="http://schemas.microsoft.com/office/powerpoint/2010/main" val="21982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E7C9B566-B428-4609-891D-8CD1498C6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32" cy="522197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F9F61FC-5758-4FA4-B27E-B1C13BFB88B0}"/>
              </a:ext>
            </a:extLst>
          </p:cNvPr>
          <p:cNvSpPr txBox="1"/>
          <p:nvPr/>
        </p:nvSpPr>
        <p:spPr>
          <a:xfrm>
            <a:off x="108284" y="5378116"/>
            <a:ext cx="8891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Sokszor elfáradunk, elbizonytalanodunk, hogy valóban figyel-e ránk az Isten, tényleg </a:t>
            </a:r>
            <a:r>
              <a:rPr lang="hu-HU" sz="2000" dirty="0" err="1">
                <a:latin typeface="Arial Rounded MT Bold" panose="020F0704030504030204" pitchFamily="34" charset="0"/>
              </a:rPr>
              <a:t>fontosak</a:t>
            </a:r>
            <a:r>
              <a:rPr lang="hu-HU" sz="2000" dirty="0">
                <a:latin typeface="Arial Rounded MT Bold" panose="020F0704030504030204" pitchFamily="34" charset="0"/>
              </a:rPr>
              <a:t> vagyunk-e neki? A vasárnapi evangélium válasz lehet a kétségeinkre.</a:t>
            </a:r>
          </a:p>
        </p:txBody>
      </p:sp>
    </p:spTree>
    <p:extLst>
      <p:ext uri="{BB962C8B-B14F-4D97-AF65-F5344CB8AC3E}">
        <p14:creationId xmlns:p14="http://schemas.microsoft.com/office/powerpoint/2010/main" val="2073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32A21C4-8154-4F01-9CEA-2E2FCA17B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-541" r="6306" b="541"/>
          <a:stretch/>
        </p:blipFill>
        <p:spPr>
          <a:xfrm>
            <a:off x="2273969" y="-37298"/>
            <a:ext cx="6870031" cy="689529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C95AFE97-20EE-4CEA-B480-67FADF7F535B}"/>
              </a:ext>
            </a:extLst>
          </p:cNvPr>
          <p:cNvSpPr txBox="1"/>
          <p:nvPr/>
        </p:nvSpPr>
        <p:spPr>
          <a:xfrm>
            <a:off x="132347" y="1034716"/>
            <a:ext cx="21416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„Jézus maga mellé vette Pétert, Jakabot és testvérét, Jánost, s fölment külön velük egy magas hegyre. Ott elváltozott </a:t>
            </a:r>
            <a:r>
              <a:rPr lang="hu-HU" sz="2000" dirty="0" err="1">
                <a:latin typeface="Arial Rounded MT Bold" panose="020F0704030504030204" pitchFamily="34" charset="0"/>
              </a:rPr>
              <a:t>előttük</a:t>
            </a:r>
            <a:r>
              <a:rPr lang="hu-HU" sz="2000" dirty="0">
                <a:latin typeface="Arial Rounded MT Bold" panose="020F0704030504030204" pitchFamily="34" charset="0"/>
              </a:rPr>
              <a:t>: arca ragyogott, mint a nap, ruhája fehér lett, hogy vakított, mint a fény.” </a:t>
            </a:r>
            <a:r>
              <a:rPr lang="hu-HU" dirty="0">
                <a:latin typeface="Arial Rounded MT Bold" panose="020F0704030504030204" pitchFamily="34" charset="0"/>
              </a:rPr>
              <a:t>Mt17,1-2 </a:t>
            </a:r>
          </a:p>
        </p:txBody>
      </p:sp>
    </p:spTree>
    <p:extLst>
      <p:ext uri="{BB962C8B-B14F-4D97-AF65-F5344CB8AC3E}">
        <p14:creationId xmlns:p14="http://schemas.microsoft.com/office/powerpoint/2010/main" val="15684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A36A870-F8FE-49DE-BD0D-6F44AD9A0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17710" r="2227" b="3536"/>
          <a:stretch/>
        </p:blipFill>
        <p:spPr>
          <a:xfrm>
            <a:off x="-6490" y="0"/>
            <a:ext cx="9150490" cy="510139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1DEB41B-E0E1-43B8-88AE-A642F03C6053}"/>
              </a:ext>
            </a:extLst>
          </p:cNvPr>
          <p:cNvSpPr txBox="1"/>
          <p:nvPr/>
        </p:nvSpPr>
        <p:spPr>
          <a:xfrm>
            <a:off x="96253" y="5233737"/>
            <a:ext cx="8903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Jézus azt a három tanítványát választja ki, akik tanúi lesznek a </a:t>
            </a:r>
            <a:r>
              <a:rPr lang="hu-HU" sz="2000" dirty="0" err="1">
                <a:latin typeface="Arial Rounded MT Bold" panose="020F0704030504030204" pitchFamily="34" charset="0"/>
              </a:rPr>
              <a:t>Getszemáni</a:t>
            </a:r>
            <a:r>
              <a:rPr lang="hu-HU" sz="2000" dirty="0">
                <a:latin typeface="Arial Rounded MT Bold" panose="020F0704030504030204" pitchFamily="34" charset="0"/>
              </a:rPr>
              <a:t> kerti halálfélelmének. Itt viszont részesei egy isteni kinyilatkoztatásnak, misztikus látomásnak, ahol megtapasztalják Isten dicsőségét.</a:t>
            </a:r>
          </a:p>
        </p:txBody>
      </p:sp>
    </p:spTree>
    <p:extLst>
      <p:ext uri="{BB962C8B-B14F-4D97-AF65-F5344CB8AC3E}">
        <p14:creationId xmlns:p14="http://schemas.microsoft.com/office/powerpoint/2010/main" val="29507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C781293-1A63-45F4-8483-ADBC24E2B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39C2F0B-18A1-40DD-AD64-0FBDC42B2823}"/>
              </a:ext>
            </a:extLst>
          </p:cNvPr>
          <p:cNvSpPr txBox="1"/>
          <p:nvPr/>
        </p:nvSpPr>
        <p:spPr>
          <a:xfrm>
            <a:off x="192505" y="5378116"/>
            <a:ext cx="8758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 ragyogó fehér szín, a fény, a nappal felérő ragyogás, ez mind az Isten jelenlétének a kritériuma, mely a természetfeletti világot jelenti az emberi tapasztalat számára.</a:t>
            </a:r>
          </a:p>
        </p:txBody>
      </p:sp>
    </p:spTree>
    <p:extLst>
      <p:ext uri="{BB962C8B-B14F-4D97-AF65-F5344CB8AC3E}">
        <p14:creationId xmlns:p14="http://schemas.microsoft.com/office/powerpoint/2010/main" val="35312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49567AB-9CAF-450A-AE9D-E07AFBBD9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9952"/>
          <a:stretch/>
        </p:blipFill>
        <p:spPr>
          <a:xfrm>
            <a:off x="0" y="0"/>
            <a:ext cx="9143999" cy="516154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5634788-565E-448C-BDEC-2CE4BC7FDD4D}"/>
              </a:ext>
            </a:extLst>
          </p:cNvPr>
          <p:cNvSpPr txBox="1"/>
          <p:nvPr/>
        </p:nvSpPr>
        <p:spPr>
          <a:xfrm>
            <a:off x="300789" y="5414211"/>
            <a:ext cx="87108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„S íme megjelent nekik Mózes és Illés, és beszélgettek vele. Péter erre így szólt Jézushoz: „Uram, jó itt nekünk! Ha akarod, csinálok ide három sátrat: egyet neked, egyet Mózesnek, egyet pedig Illésnek.” </a:t>
            </a:r>
            <a:r>
              <a:rPr lang="hu-HU" dirty="0">
                <a:latin typeface="Arial Rounded MT Bold" panose="020F0704030504030204" pitchFamily="34" charset="0"/>
              </a:rPr>
              <a:t>Mt17,3-4 </a:t>
            </a:r>
          </a:p>
        </p:txBody>
      </p:sp>
    </p:spTree>
    <p:extLst>
      <p:ext uri="{BB962C8B-B14F-4D97-AF65-F5344CB8AC3E}">
        <p14:creationId xmlns:p14="http://schemas.microsoft.com/office/powerpoint/2010/main" val="22698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0A94CE9-2E22-4AA6-A124-8CBAF9445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>
          <a:xfrm>
            <a:off x="0" y="0"/>
            <a:ext cx="5080000" cy="490964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C382CC7-8428-4423-BB5F-C9A501275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r="47317"/>
          <a:stretch/>
        </p:blipFill>
        <p:spPr>
          <a:xfrm>
            <a:off x="5080001" y="0"/>
            <a:ext cx="4064000" cy="490964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B03E2B6-080E-4B68-8DFE-5BE15FB99BE4}"/>
              </a:ext>
            </a:extLst>
          </p:cNvPr>
          <p:cNvSpPr txBox="1"/>
          <p:nvPr/>
        </p:nvSpPr>
        <p:spPr>
          <a:xfrm>
            <a:off x="252663" y="5245768"/>
            <a:ext cx="8566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 választott nép tudatában évszázadokon keresztül az élt, hogy a várt Messiás érkezését Mózes és Illés visszatérése fogja jelenteni. Így a jelenésben kétséget kizárva Jézus Messiási volta nyert bizonyosságot.</a:t>
            </a:r>
          </a:p>
        </p:txBody>
      </p:sp>
    </p:spTree>
    <p:extLst>
      <p:ext uri="{BB962C8B-B14F-4D97-AF65-F5344CB8AC3E}">
        <p14:creationId xmlns:p14="http://schemas.microsoft.com/office/powerpoint/2010/main" val="34802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B6BA8C1-097A-489B-A2A4-98A66E4B2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4" y="0"/>
            <a:ext cx="8479532" cy="683112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0B2A585-FE53-414D-AEAA-E98E2680712E}"/>
              </a:ext>
            </a:extLst>
          </p:cNvPr>
          <p:cNvSpPr txBox="1"/>
          <p:nvPr/>
        </p:nvSpPr>
        <p:spPr>
          <a:xfrm>
            <a:off x="697832" y="4559968"/>
            <a:ext cx="7976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„Amíg beszélt, hirtelen fényes felhő borult rájuk, s a felhőből szózat hallatszott: „Ez az én szeretett Fiam, akiben kedvem telik, őt hallgassátok!” Ennek hallatára a tanítványok arcra borultak, s igen megrémültek.” </a:t>
            </a:r>
            <a: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  <a:t>Mt17,5-6</a:t>
            </a:r>
          </a:p>
        </p:txBody>
      </p:sp>
    </p:spTree>
    <p:extLst>
      <p:ext uri="{BB962C8B-B14F-4D97-AF65-F5344CB8AC3E}">
        <p14:creationId xmlns:p14="http://schemas.microsoft.com/office/powerpoint/2010/main" val="28712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3858564-862F-4E06-B5DD-C661381D2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r="6140"/>
          <a:stretch/>
        </p:blipFill>
        <p:spPr>
          <a:xfrm>
            <a:off x="3176337" y="0"/>
            <a:ext cx="5967663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2839558-4CC8-4A5A-9C0B-89BA74D14FF4}"/>
              </a:ext>
            </a:extLst>
          </p:cNvPr>
          <p:cNvSpPr txBox="1"/>
          <p:nvPr/>
        </p:nvSpPr>
        <p:spPr>
          <a:xfrm>
            <a:off x="360947" y="1382286"/>
            <a:ext cx="26228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Sokszor  úgy érezzük, hogy Isten olyan távoli, olyan megfoghatatlan a számunkra, hiszen nem látjuk, nem halljuk és ezért tovább megyünk csalódottan, és próbáljuk egyedül megoldani az életünket, problémáinkat.</a:t>
            </a:r>
          </a:p>
        </p:txBody>
      </p:sp>
    </p:spTree>
    <p:extLst>
      <p:ext uri="{BB962C8B-B14F-4D97-AF65-F5344CB8AC3E}">
        <p14:creationId xmlns:p14="http://schemas.microsoft.com/office/powerpoint/2010/main" val="33738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18F64B4-3BC0-4489-A308-DA30A4BAA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1"/>
          <a:stretch/>
        </p:blipFill>
        <p:spPr>
          <a:xfrm>
            <a:off x="-96254" y="0"/>
            <a:ext cx="9249339" cy="537811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14889DF-6611-481C-AE91-A047B2F7D489}"/>
              </a:ext>
            </a:extLst>
          </p:cNvPr>
          <p:cNvSpPr txBox="1"/>
          <p:nvPr/>
        </p:nvSpPr>
        <p:spPr>
          <a:xfrm>
            <a:off x="209078" y="5390147"/>
            <a:ext cx="8638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Az emberi tapasztalhatóságban a felhő, a szózat az Isten jelenlétének a bizonyítéka. A hallott szöveg minden kétséget kizárva bizonyíték, hogy Jézus az Isten Fia, őt kell hallgatni. Az Ószövetség lezárult, új kezdődik.</a:t>
            </a:r>
          </a:p>
        </p:txBody>
      </p:sp>
    </p:spTree>
    <p:extLst>
      <p:ext uri="{BB962C8B-B14F-4D97-AF65-F5344CB8AC3E}">
        <p14:creationId xmlns:p14="http://schemas.microsoft.com/office/powerpoint/2010/main" val="27180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ABD7A28-2BB8-4B8B-A7EC-E006A4C07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9" b="4810"/>
          <a:stretch/>
        </p:blipFill>
        <p:spPr>
          <a:xfrm>
            <a:off x="0" y="0"/>
            <a:ext cx="9144000" cy="514951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A696BD9-3CD6-48DE-8936-560A9339DCCA}"/>
              </a:ext>
            </a:extLst>
          </p:cNvPr>
          <p:cNvSpPr txBox="1"/>
          <p:nvPr/>
        </p:nvSpPr>
        <p:spPr>
          <a:xfrm>
            <a:off x="120316" y="5149515"/>
            <a:ext cx="8903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„Jézus odalépett hozzájuk és megérintette őket: „Keljetek fel , ne féljetek!” Amikor a tekintetüket felemelték, nem láttak senkit, csak egyedül Jézust. A hegyről lefelé jövet Jézus rájuk parancsolt: „Ne szóljatok a látomásról senkinek, amíg az Emberfia föl nem támad a halálból!” </a:t>
            </a:r>
            <a:r>
              <a:rPr lang="hu-HU" dirty="0">
                <a:latin typeface="Arial Rounded MT Bold" panose="020F0704030504030204" pitchFamily="34" charset="0"/>
              </a:rPr>
              <a:t>Mt17,7-9</a:t>
            </a:r>
          </a:p>
        </p:txBody>
      </p:sp>
    </p:spTree>
    <p:extLst>
      <p:ext uri="{BB962C8B-B14F-4D97-AF65-F5344CB8AC3E}">
        <p14:creationId xmlns:p14="http://schemas.microsoft.com/office/powerpoint/2010/main" val="32830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F92C08E-6D73-4C68-B11E-60AF96DC6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0"/>
            <a:ext cx="4535714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5FFB9B4-1F24-4DE6-9743-66DCA6A8F794}"/>
              </a:ext>
            </a:extLst>
          </p:cNvPr>
          <p:cNvSpPr txBox="1"/>
          <p:nvPr/>
        </p:nvSpPr>
        <p:spPr>
          <a:xfrm>
            <a:off x="360947" y="709863"/>
            <a:ext cx="37779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„A tanítványok megkérdezték: „Miért mondják az írástudók, hogy előbb Illésnek kell eljönnie?” „Így felelt: „Illés  ugyan eljön, és helyreállít mindent. Csak, hogy én azt mondom nektek: Illés már eljött, de nem ismerték fel, úgy bántak vele, ahogy akartak. Így szenved majd tőlük az Emberfia is.” Ekkor a tanítványok megértették, hogy Keresztelő Jánosról beszélt nekik.” </a:t>
            </a:r>
            <a:r>
              <a:rPr lang="hu-HU" dirty="0">
                <a:latin typeface="Arial Rounded MT Bold" panose="020F0704030504030204" pitchFamily="34" charset="0"/>
              </a:rPr>
              <a:t>Mt17,10-13</a:t>
            </a:r>
          </a:p>
        </p:txBody>
      </p:sp>
    </p:spTree>
    <p:extLst>
      <p:ext uri="{BB962C8B-B14F-4D97-AF65-F5344CB8AC3E}">
        <p14:creationId xmlns:p14="http://schemas.microsoft.com/office/powerpoint/2010/main" val="6816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B8848F97-6A79-42A0-99AD-1671D5B75450}"/>
              </a:ext>
            </a:extLst>
          </p:cNvPr>
          <p:cNvSpPr txBox="1"/>
          <p:nvPr/>
        </p:nvSpPr>
        <p:spPr>
          <a:xfrm>
            <a:off x="733926" y="5161547"/>
            <a:ext cx="8217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A táborhegyi jelenésben bepillantást kaptak a kiválasztott tanítványok egy pillanatra a természetfeletti világba, az Isten dicsőségébe. Megerősítés volt ez számukra, hogy ne botránkozzanak meg, amikor Jézust a kereszten látják.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AE53E7A-13C3-45CA-9B1D-12D9CF0BE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 b="3505"/>
          <a:stretch/>
        </p:blipFill>
        <p:spPr>
          <a:xfrm>
            <a:off x="4198" y="0"/>
            <a:ext cx="9139802" cy="50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D36224B-A70D-46EB-B6AA-FE7A721A7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5" b="7067"/>
          <a:stretch/>
        </p:blipFill>
        <p:spPr>
          <a:xfrm>
            <a:off x="0" y="0"/>
            <a:ext cx="9151520" cy="524576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42D5AD2-1A31-44D0-9DE9-05A80991147A}"/>
              </a:ext>
            </a:extLst>
          </p:cNvPr>
          <p:cNvSpPr txBox="1"/>
          <p:nvPr/>
        </p:nvSpPr>
        <p:spPr>
          <a:xfrm>
            <a:off x="312820" y="5269832"/>
            <a:ext cx="8722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Isten itt van velünk, megmutatja magát, vigyáz ránk, hogy ne veszítsük el a reményt a legnehezebb pillanatokban sem. Mindezt megkapjuk, ha Ábrahám hitével és a tanítványok bátorságával követjük </a:t>
            </a:r>
            <a:r>
              <a:rPr lang="hu-HU" sz="2000">
                <a:latin typeface="Arial Rounded MT Bold" panose="020F0704030504030204" pitchFamily="34" charset="0"/>
              </a:rPr>
              <a:t>a Tábor </a:t>
            </a:r>
            <a:r>
              <a:rPr lang="hu-HU" sz="2000" dirty="0">
                <a:latin typeface="Arial Rounded MT Bold" panose="020F0704030504030204" pitchFamily="34" charset="0"/>
              </a:rPr>
              <a:t>hegyére az Urat, aki azt mondja: „ne féljetek!”</a:t>
            </a:r>
          </a:p>
        </p:txBody>
      </p:sp>
    </p:spTree>
    <p:extLst>
      <p:ext uri="{BB962C8B-B14F-4D97-AF65-F5344CB8AC3E}">
        <p14:creationId xmlns:p14="http://schemas.microsoft.com/office/powerpoint/2010/main" val="11875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F1B98CA-9BF6-42DF-A3FB-18064B928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r="9217"/>
          <a:stretch/>
        </p:blipFill>
        <p:spPr>
          <a:xfrm>
            <a:off x="0" y="0"/>
            <a:ext cx="5823285" cy="686592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807A3CC-7D67-453D-BB63-191FFECD677A}"/>
              </a:ext>
            </a:extLst>
          </p:cNvPr>
          <p:cNvSpPr txBox="1"/>
          <p:nvPr/>
        </p:nvSpPr>
        <p:spPr>
          <a:xfrm>
            <a:off x="5950632" y="1434905"/>
            <a:ext cx="3038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Pedig, ha a szemünkkel látnánk, a fülünkkel hallanánk, ha a kezünkkel tapintani tudnánk, már nem lennénk szabadok, mert az Isten végtelen hatalma és szentsége megsemmisítene. Ez olyan lenne, mint a vízcsepp és a tenger viszonylata.</a:t>
            </a:r>
          </a:p>
        </p:txBody>
      </p:sp>
    </p:spTree>
    <p:extLst>
      <p:ext uri="{BB962C8B-B14F-4D97-AF65-F5344CB8AC3E}">
        <p14:creationId xmlns:p14="http://schemas.microsoft.com/office/powerpoint/2010/main" val="38570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2C7F0D8-0032-4008-BB89-51DCBEA5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4909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9CC2066-FA3A-43D7-B880-3A55FADF7408}"/>
              </a:ext>
            </a:extLst>
          </p:cNvPr>
          <p:cNvSpPr txBox="1"/>
          <p:nvPr/>
        </p:nvSpPr>
        <p:spPr>
          <a:xfrm>
            <a:off x="168812" y="4529797"/>
            <a:ext cx="86516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Néha azt gondoljuk, hogy mennyivel könnyebb lenne, ha akkor éltünk volna, amikor a próféták, vagy amikor Jézus köztünk járt az apostolok korában. Ha </a:t>
            </a:r>
            <a:r>
              <a:rPr lang="hu-HU" sz="2000" dirty="0" err="1">
                <a:latin typeface="Arial Rounded MT Bold" panose="020F0704030504030204" pitchFamily="34" charset="0"/>
              </a:rPr>
              <a:t>végiggondoljuk</a:t>
            </a:r>
            <a:r>
              <a:rPr lang="hu-HU" sz="2000" dirty="0">
                <a:latin typeface="Arial Rounded MT Bold" panose="020F0704030504030204" pitchFamily="34" charset="0"/>
              </a:rPr>
              <a:t>, bár első hallásra meglepő, nekik nehezebb volt, mert nekik az emberben fel kellett ismerni az Isten Fiát.</a:t>
            </a:r>
          </a:p>
        </p:txBody>
      </p:sp>
    </p:spTree>
    <p:extLst>
      <p:ext uri="{BB962C8B-B14F-4D97-AF65-F5344CB8AC3E}">
        <p14:creationId xmlns:p14="http://schemas.microsoft.com/office/powerpoint/2010/main" val="25232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9EED7B71-661A-4283-AE15-E1327EB66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r="3234"/>
          <a:stretch/>
        </p:blipFill>
        <p:spPr>
          <a:xfrm>
            <a:off x="0" y="0"/>
            <a:ext cx="9144000" cy="515652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831209D-B363-4548-B9A9-26484354C612}"/>
              </a:ext>
            </a:extLst>
          </p:cNvPr>
          <p:cNvSpPr txBox="1"/>
          <p:nvPr/>
        </p:nvSpPr>
        <p:spPr>
          <a:xfrm>
            <a:off x="0" y="5331655"/>
            <a:ext cx="8918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Nekünk vannak hiteles tanúink: a próféták, az apostolok és az ő korukban élő tanúk, akiknek meg kellett vívni a hit harcát, az emberi korlátok ellenére felfedezni a hétköznapiban az Isten jelenlétét. És ezért a meggyőződésükért sokan, nagyon sokan az életükkel fizettek.</a:t>
            </a:r>
          </a:p>
        </p:txBody>
      </p:sp>
    </p:spTree>
    <p:extLst>
      <p:ext uri="{BB962C8B-B14F-4D97-AF65-F5344CB8AC3E}">
        <p14:creationId xmlns:p14="http://schemas.microsoft.com/office/powerpoint/2010/main" val="7825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4077D7-EFBC-45B3-909E-483C87CE7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10231" r="-154" b="3022"/>
          <a:stretch/>
        </p:blipFill>
        <p:spPr>
          <a:xfrm>
            <a:off x="0" y="0"/>
            <a:ext cx="9144000" cy="524842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A667E0D-10C4-44C8-931D-CA47FE60C14E}"/>
              </a:ext>
            </a:extLst>
          </p:cNvPr>
          <p:cNvSpPr txBox="1"/>
          <p:nvPr/>
        </p:nvSpPr>
        <p:spPr>
          <a:xfrm>
            <a:off x="478302" y="5416062"/>
            <a:ext cx="8665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Ha a Szentírást  kézbe vesszük, tanulmányozzuk, akkor a több ezer évvel ezelőtt történtek megelevenednek, életet ajándékoznak a számunkra. Jézus ígéretet tett: „Én veletek vagyok mindennap a világ végezetéig.” </a:t>
            </a:r>
            <a:r>
              <a:rPr lang="hu-HU" dirty="0">
                <a:latin typeface="Arial Rounded MT Bold" panose="020F0704030504030204" pitchFamily="34" charset="0"/>
              </a:rPr>
              <a:t>Mt28,20</a:t>
            </a:r>
          </a:p>
        </p:txBody>
      </p:sp>
    </p:spTree>
    <p:extLst>
      <p:ext uri="{BB962C8B-B14F-4D97-AF65-F5344CB8AC3E}">
        <p14:creationId xmlns:p14="http://schemas.microsoft.com/office/powerpoint/2010/main" val="12189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B2C9F8D-9531-4B9D-8DD6-F04A61198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18857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6DA8841-8B30-4D27-9C7E-F9266F06CB60}"/>
              </a:ext>
            </a:extLst>
          </p:cNvPr>
          <p:cNvSpPr txBox="1"/>
          <p:nvPr/>
        </p:nvSpPr>
        <p:spPr>
          <a:xfrm>
            <a:off x="4318782" y="1350498"/>
            <a:ext cx="4121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Ezek a hetek különösen is alkalmasak arra, hogy újból felfedezzük, átéljük, hogy kik vagyunk, hova tartunk, mi a célunk, és mi a jövőnk?</a:t>
            </a:r>
          </a:p>
        </p:txBody>
      </p:sp>
    </p:spTree>
    <p:extLst>
      <p:ext uri="{BB962C8B-B14F-4D97-AF65-F5344CB8AC3E}">
        <p14:creationId xmlns:p14="http://schemas.microsoft.com/office/powerpoint/2010/main" val="3434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C76FBD0-5822-4225-AF34-6E3F291B5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00800" cy="477598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F717A95-CB49-421E-80D6-4A6298EFCD86}"/>
              </a:ext>
            </a:extLst>
          </p:cNvPr>
          <p:cNvSpPr txBox="1"/>
          <p:nvPr/>
        </p:nvSpPr>
        <p:spPr>
          <a:xfrm>
            <a:off x="689317" y="5205046"/>
            <a:ext cx="7849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 vasárnapi olvasmányban ezt halljuk: „Az Úr így szólt Ábrahámhoz: vonulj ki földedről, rokonságod köréből és atyád házából arra a földre, amelyet majd mutatok neked.” </a:t>
            </a:r>
            <a:r>
              <a:rPr lang="hu-HU" dirty="0">
                <a:solidFill>
                  <a:schemeClr val="bg1"/>
                </a:solidFill>
                <a:latin typeface="Arial Rounded MT Bold" panose="020F0704030504030204" pitchFamily="34" charset="0"/>
              </a:rPr>
              <a:t>Ter12,1</a:t>
            </a:r>
            <a:r>
              <a:rPr lang="hu-HU" sz="2000" dirty="0">
                <a:latin typeface="Arial Rounded MT Bold" panose="020F0704030504030204" pitchFamily="34" charset="0"/>
              </a:rPr>
              <a:t>ot</a:t>
            </a:r>
          </a:p>
        </p:txBody>
      </p:sp>
    </p:spTree>
    <p:extLst>
      <p:ext uri="{BB962C8B-B14F-4D97-AF65-F5344CB8AC3E}">
        <p14:creationId xmlns:p14="http://schemas.microsoft.com/office/powerpoint/2010/main" val="46438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0D28493-88D5-4126-88BB-1B50DBBD1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0" y="0"/>
            <a:ext cx="5575610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6D2060-8A9C-4AB6-837B-B339E89E81B6}"/>
              </a:ext>
            </a:extLst>
          </p:cNvPr>
          <p:cNvSpPr txBox="1"/>
          <p:nvPr/>
        </p:nvSpPr>
        <p:spPr>
          <a:xfrm>
            <a:off x="281354" y="815926"/>
            <a:ext cx="30386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 Rounded MT Bold" panose="020F0704030504030204" pitchFamily="34" charset="0"/>
              </a:rPr>
              <a:t>Isten kiválaszt egy embert, akivel nagy tervei vannak, ezért el kell hagynia a szülőföldjét, rokonságát, eddig megszokott életét, a pogány vallások bálvány isteneit, hogy az egy igaz Istent követhesse. És Ábrahám elindul az Úr szava szerint, mert bízik az élő Istenben.</a:t>
            </a:r>
          </a:p>
        </p:txBody>
      </p:sp>
    </p:spTree>
    <p:extLst>
      <p:ext uri="{BB962C8B-B14F-4D97-AF65-F5344CB8AC3E}">
        <p14:creationId xmlns:p14="http://schemas.microsoft.com/office/powerpoint/2010/main" val="3532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966</Words>
  <Application>Microsoft Office PowerPoint</Application>
  <PresentationFormat>Diavetítés a képernyőre (4:3 oldalarány)</PresentationFormat>
  <Paragraphs>24</Paragraphs>
  <Slides>24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Lépes Katalin</dc:creator>
  <cp:lastModifiedBy>Lépes Katalin</cp:lastModifiedBy>
  <cp:revision>37</cp:revision>
  <dcterms:created xsi:type="dcterms:W3CDTF">2026-02-01T14:26:48Z</dcterms:created>
  <dcterms:modified xsi:type="dcterms:W3CDTF">2026-02-12T07:15:52Z</dcterms:modified>
</cp:coreProperties>
</file>