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2" r:id="rId5"/>
    <p:sldId id="263" r:id="rId6"/>
    <p:sldId id="264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8" r:id="rId16"/>
    <p:sldId id="287" r:id="rId17"/>
    <p:sldId id="280" r:id="rId18"/>
    <p:sldId id="288" r:id="rId19"/>
    <p:sldId id="279" r:id="rId20"/>
    <p:sldId id="281" r:id="rId21"/>
    <p:sldId id="277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B18-1BB7-4EFE-A519-761A5B287527}" type="datetimeFigureOut">
              <a:rPr lang="hu-HU" smtClean="0"/>
              <a:t>2026. 02. 11.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90B7-2D9A-4B84-A740-A50410945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30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B18-1BB7-4EFE-A519-761A5B287527}" type="datetimeFigureOut">
              <a:rPr lang="hu-HU" smtClean="0"/>
              <a:t>2026. 02. 11.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90B7-2D9A-4B84-A740-A50410945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5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B18-1BB7-4EFE-A519-761A5B287527}" type="datetimeFigureOut">
              <a:rPr lang="hu-HU" smtClean="0"/>
              <a:t>2026. 02. 11.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90B7-2D9A-4B84-A740-A50410945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5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B18-1BB7-4EFE-A519-761A5B287527}" type="datetimeFigureOut">
              <a:rPr lang="hu-HU" smtClean="0"/>
              <a:t>2026. 02. 11.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90B7-2D9A-4B84-A740-A50410945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79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B18-1BB7-4EFE-A519-761A5B287527}" type="datetimeFigureOut">
              <a:rPr lang="hu-HU" smtClean="0"/>
              <a:t>2026. 02. 11.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90B7-2D9A-4B84-A740-A50410945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19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B18-1BB7-4EFE-A519-761A5B287527}" type="datetimeFigureOut">
              <a:rPr lang="hu-HU" smtClean="0"/>
              <a:t>2026. 02. 11.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90B7-2D9A-4B84-A740-A50410945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21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B18-1BB7-4EFE-A519-761A5B287527}" type="datetimeFigureOut">
              <a:rPr lang="hu-HU" smtClean="0"/>
              <a:t>2026. 02. 11.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90B7-2D9A-4B84-A740-A50410945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01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B18-1BB7-4EFE-A519-761A5B287527}" type="datetimeFigureOut">
              <a:rPr lang="hu-HU" smtClean="0"/>
              <a:t>2026. 02. 11.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90B7-2D9A-4B84-A740-A50410945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74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B18-1BB7-4EFE-A519-761A5B287527}" type="datetimeFigureOut">
              <a:rPr lang="hu-HU" smtClean="0"/>
              <a:t>2026. 02. 11.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90B7-2D9A-4B84-A740-A50410945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428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B18-1BB7-4EFE-A519-761A5B287527}" type="datetimeFigureOut">
              <a:rPr lang="hu-HU" smtClean="0"/>
              <a:t>2026. 02. 11.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90B7-2D9A-4B84-A740-A50410945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880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B18-1BB7-4EFE-A519-761A5B287527}" type="datetimeFigureOut">
              <a:rPr lang="hu-HU" smtClean="0"/>
              <a:t>2026. 02. 11.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90B7-2D9A-4B84-A740-A50410945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98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99B18-1BB7-4EFE-A519-761A5B287527}" type="datetimeFigureOut">
              <a:rPr lang="hu-HU" smtClean="0"/>
              <a:t>2026. 02. 11.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90B7-2D9A-4B84-A740-A504109455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316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228AC52-A2A5-4224-9676-24C8F0DFE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216" cy="5151728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5E9CE1F0-8A86-4249-8D57-71906C4B6572}"/>
              </a:ext>
            </a:extLst>
          </p:cNvPr>
          <p:cNvSpPr/>
          <p:nvPr/>
        </p:nvSpPr>
        <p:spPr>
          <a:xfrm>
            <a:off x="196948" y="5288504"/>
            <a:ext cx="85812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Nagyböjt első hete </a:t>
            </a:r>
            <a:r>
              <a:rPr lang="hu-H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2026</a:t>
            </a:r>
          </a:p>
        </p:txBody>
      </p:sp>
      <p:pic>
        <p:nvPicPr>
          <p:cNvPr id="2" name="Nagyböjt első hete 2026">
            <a:hlinkClick r:id="" action="ppaction://media"/>
            <a:extLst>
              <a:ext uri="{FF2B5EF4-FFF2-40B4-BE49-F238E27FC236}">
                <a16:creationId xmlns:a16="http://schemas.microsoft.com/office/drawing/2014/main" id="{03B76BCA-06CC-4B89-8557-2BFC8EE920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4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D6CC520-216D-4E0C-B039-D309E3047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55" y="-128587"/>
            <a:ext cx="9186655" cy="714836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08E99CE-EEC6-4DA7-8A0C-ECA8CA7A5232}"/>
              </a:ext>
            </a:extLst>
          </p:cNvPr>
          <p:cNvSpPr txBox="1"/>
          <p:nvPr/>
        </p:nvSpPr>
        <p:spPr>
          <a:xfrm>
            <a:off x="4304714" y="140677"/>
            <a:ext cx="47408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Jézus életén, tanításán, csodáin keresztül megérthetjük önmagunkat, életünk eseményeit, célját, és rátalálhatunk arra az útra, melyen járnunk kell, hogy valóban azzá lehessünk, amire teremtve vagyunk.</a:t>
            </a:r>
          </a:p>
        </p:txBody>
      </p:sp>
    </p:spTree>
    <p:extLst>
      <p:ext uri="{BB962C8B-B14F-4D97-AF65-F5344CB8AC3E}">
        <p14:creationId xmlns:p14="http://schemas.microsoft.com/office/powerpoint/2010/main" val="170247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D1D80633-3CDB-4737-A6E9-F28CF8C390AD}"/>
              </a:ext>
            </a:extLst>
          </p:cNvPr>
          <p:cNvSpPr txBox="1"/>
          <p:nvPr/>
        </p:nvSpPr>
        <p:spPr>
          <a:xfrm>
            <a:off x="252663" y="673768"/>
            <a:ext cx="27432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Nagyböjt első vasárnapján az evangéliumban Jézus megkísértéséről hallunk. Jézus emberségében mindazt átéli, átszenvedi, ami embervoltunkat veszélyezteti, amely kísértések gyakran zsák utcába vezetnek minket.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74FEF3E-7F8A-4776-AF1F-9EBDB2559C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/>
          <a:stretch/>
        </p:blipFill>
        <p:spPr>
          <a:xfrm>
            <a:off x="3164305" y="0"/>
            <a:ext cx="5979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4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E7FD135-54B2-4C77-8661-78C7B14D3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/>
          <a:stretch/>
        </p:blipFill>
        <p:spPr>
          <a:xfrm>
            <a:off x="0" y="0"/>
            <a:ext cx="6184231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E2CCA58-1FC6-4295-B515-C63CB43380F0}"/>
              </a:ext>
            </a:extLst>
          </p:cNvPr>
          <p:cNvSpPr txBox="1"/>
          <p:nvPr/>
        </p:nvSpPr>
        <p:spPr>
          <a:xfrm>
            <a:off x="6292516" y="806116"/>
            <a:ext cx="26710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Jézus három éves nyilvános működése azzal kezdődik, hogy felkeresi Keresztelő Szent Jánost a Jordán folyónál, ahol János keresztel. Jézus is beáll a sorba, a megtisztulásra váró emberek közé, Ő, aki bűntelen. </a:t>
            </a:r>
          </a:p>
        </p:txBody>
      </p:sp>
    </p:spTree>
    <p:extLst>
      <p:ext uri="{BB962C8B-B14F-4D97-AF65-F5344CB8AC3E}">
        <p14:creationId xmlns:p14="http://schemas.microsoft.com/office/powerpoint/2010/main" val="305373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8A7BFC3-534B-4EC5-B2E0-4D359BB60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213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B91EB37-060A-402F-850B-17E6E3AB8A98}"/>
              </a:ext>
            </a:extLst>
          </p:cNvPr>
          <p:cNvSpPr txBox="1"/>
          <p:nvPr/>
        </p:nvSpPr>
        <p:spPr>
          <a:xfrm>
            <a:off x="5366084" y="1840831"/>
            <a:ext cx="3176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„János igyekezett visszatartani: „Nekem van szükségem a keresztségre – mondta: „Hagyd ezt most! Illő, hogy megtegyük, ami elő van írva.” </a:t>
            </a:r>
            <a:r>
              <a:rPr lang="hu-HU" sz="2000" dirty="0">
                <a:solidFill>
                  <a:schemeClr val="bg1"/>
                </a:solidFill>
              </a:rPr>
              <a:t>Mt3.14-15</a:t>
            </a:r>
            <a:r>
              <a:rPr lang="hu-HU" sz="2400" dirty="0">
                <a:solidFill>
                  <a:schemeClr val="bg1"/>
                </a:solidFill>
              </a:rPr>
              <a:t> Jézus egy akart lenni velünk, osztozni akart a sorsunkban, a bűnt. kivéve.</a:t>
            </a:r>
          </a:p>
        </p:txBody>
      </p:sp>
    </p:spTree>
    <p:extLst>
      <p:ext uri="{BB962C8B-B14F-4D97-AF65-F5344CB8AC3E}">
        <p14:creationId xmlns:p14="http://schemas.microsoft.com/office/powerpoint/2010/main" val="3109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4554D33-19C2-46A2-9DD4-8CA962285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"/>
          <a:stretch/>
        </p:blipFill>
        <p:spPr>
          <a:xfrm>
            <a:off x="0" y="0"/>
            <a:ext cx="6497053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D300138-E4B4-4855-8123-D9D015ED25B2}"/>
              </a:ext>
            </a:extLst>
          </p:cNvPr>
          <p:cNvSpPr txBox="1"/>
          <p:nvPr/>
        </p:nvSpPr>
        <p:spPr>
          <a:xfrm>
            <a:off x="6617369" y="156411"/>
            <a:ext cx="244241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Ezután  történik: „Akkor a Lélek a pusztába vitte Jézust, hogy az ördög megkísértse. Negyven nap és negyven éjjel böjtölt, végül megéhezett. Odalépett hozzá a kísértő, és így szólt: „Ha Isten Fia vagy, mondd ezeknek a köveknek, hogy változzanak kenyérré.” </a:t>
            </a:r>
            <a:r>
              <a:rPr lang="hu-HU" dirty="0"/>
              <a:t>Mt4,1-3</a:t>
            </a:r>
          </a:p>
        </p:txBody>
      </p:sp>
    </p:spTree>
    <p:extLst>
      <p:ext uri="{BB962C8B-B14F-4D97-AF65-F5344CB8AC3E}">
        <p14:creationId xmlns:p14="http://schemas.microsoft.com/office/powerpoint/2010/main" val="1596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506CAC3-B2A2-4572-8692-AA19B37E6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520" cy="509387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8128BBB-4AB1-4000-91D7-C5236700A60C}"/>
              </a:ext>
            </a:extLst>
          </p:cNvPr>
          <p:cNvSpPr txBox="1"/>
          <p:nvPr/>
        </p:nvSpPr>
        <p:spPr>
          <a:xfrm>
            <a:off x="156411" y="5269832"/>
            <a:ext cx="8734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kísértés evidens, hiszen az ember legalapvetőbb szükséglete az élet fenntartásához az élelem. Jézus válasza: „Meg van írva: Nemcsak kenyérrel él az ember, hanem minden tanítással is, amely az Isten szájából származik.” </a:t>
            </a:r>
            <a:r>
              <a:rPr lang="hu-HU" dirty="0"/>
              <a:t>Mt4,4</a:t>
            </a:r>
          </a:p>
        </p:txBody>
      </p:sp>
    </p:spTree>
    <p:extLst>
      <p:ext uri="{BB962C8B-B14F-4D97-AF65-F5344CB8AC3E}">
        <p14:creationId xmlns:p14="http://schemas.microsoft.com/office/powerpoint/2010/main" val="221195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7B5AB65-F9FC-4BA0-BA8F-C25CD7281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r="3937"/>
          <a:stretch/>
        </p:blipFill>
        <p:spPr>
          <a:xfrm>
            <a:off x="0" y="0"/>
            <a:ext cx="6304548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4E50926-0DCB-4527-B530-D9EF27426F27}"/>
              </a:ext>
            </a:extLst>
          </p:cNvPr>
          <p:cNvSpPr txBox="1"/>
          <p:nvPr/>
        </p:nvSpPr>
        <p:spPr>
          <a:xfrm>
            <a:off x="6460958" y="387125"/>
            <a:ext cx="2514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Jézus nem érzéketlen az ember feltétlen szükségleteivel szemben, hiszen a pusztában megszaporítja a kenyeret az éhes emberek számára. Jézus válasza azt hangsúlyozza, hogy minden helyzetben tudatosuljon a feltétel nélküli Isten-kapcsolat.</a:t>
            </a:r>
          </a:p>
        </p:txBody>
      </p:sp>
    </p:spTree>
    <p:extLst>
      <p:ext uri="{BB962C8B-B14F-4D97-AF65-F5344CB8AC3E}">
        <p14:creationId xmlns:p14="http://schemas.microsoft.com/office/powerpoint/2010/main" val="290753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07A62B4-84E4-4C48-B6B2-A417A7DF5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124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9E0CFCD-275C-49C8-918A-7461F0889238}"/>
              </a:ext>
            </a:extLst>
          </p:cNvPr>
          <p:cNvSpPr txBox="1"/>
          <p:nvPr/>
        </p:nvSpPr>
        <p:spPr>
          <a:xfrm>
            <a:off x="240631" y="433480"/>
            <a:ext cx="26228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FF00"/>
                </a:solidFill>
              </a:rPr>
              <a:t>A provokáció, amely itt egyértelmű, nem befolyásolhatja az embert döntéseiben: jöjjön a kísértés belső hangként, akár a körülmények, a közvélemény nyomása, vagy egyes emberek részéről.</a:t>
            </a:r>
          </a:p>
        </p:txBody>
      </p:sp>
    </p:spTree>
    <p:extLst>
      <p:ext uri="{BB962C8B-B14F-4D97-AF65-F5344CB8AC3E}">
        <p14:creationId xmlns:p14="http://schemas.microsoft.com/office/powerpoint/2010/main" val="41907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3425852-85EB-4CCA-BCF7-A571A2FDF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9" r="21397"/>
          <a:stretch/>
        </p:blipFill>
        <p:spPr>
          <a:xfrm>
            <a:off x="0" y="2129590"/>
            <a:ext cx="6581274" cy="472841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D5B4149-5F81-496B-A3A1-8BF0D531585C}"/>
              </a:ext>
            </a:extLst>
          </p:cNvPr>
          <p:cNvSpPr txBox="1"/>
          <p:nvPr/>
        </p:nvSpPr>
        <p:spPr>
          <a:xfrm>
            <a:off x="168441" y="469232"/>
            <a:ext cx="8843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A további kísértések egyértelműen igazolják a kísértő próbálkozásait, mely az Isten és az ember éltető kapcsolatát akarja szétrombolni.</a:t>
            </a:r>
          </a:p>
        </p:txBody>
      </p:sp>
    </p:spTree>
    <p:extLst>
      <p:ext uri="{BB962C8B-B14F-4D97-AF65-F5344CB8AC3E}">
        <p14:creationId xmlns:p14="http://schemas.microsoft.com/office/powerpoint/2010/main" val="40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2DE8B5B-321A-4DE1-B22E-97CC3C23A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4633"/>
          <a:stretch/>
        </p:blipFill>
        <p:spPr>
          <a:xfrm>
            <a:off x="3068052" y="0"/>
            <a:ext cx="6075948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0962DAF-D05C-45B1-B1E4-CFD0C372B8EF}"/>
              </a:ext>
            </a:extLst>
          </p:cNvPr>
          <p:cNvSpPr txBox="1"/>
          <p:nvPr/>
        </p:nvSpPr>
        <p:spPr>
          <a:xfrm>
            <a:off x="120316" y="625642"/>
            <a:ext cx="275523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„Most a szent városba vitte az ördög, és a templom párkányára állította. „Ha Isten Fia vagy – mondta -, vesd le magad, hiszen írva van: Parancsot adott angyalainak, a kezükön hordoznak majd, nehogy kőbe üsd a lábad.” Jézus így válaszolt: „Az is meg van írva: Ne kísértsd Uradat, Istenedet”</a:t>
            </a:r>
          </a:p>
          <a:p>
            <a:r>
              <a:rPr lang="hu-HU" b="1" dirty="0"/>
              <a:t>Mt4, 6-7</a:t>
            </a:r>
          </a:p>
        </p:txBody>
      </p:sp>
    </p:spTree>
    <p:extLst>
      <p:ext uri="{BB962C8B-B14F-4D97-AF65-F5344CB8AC3E}">
        <p14:creationId xmlns:p14="http://schemas.microsoft.com/office/powerpoint/2010/main" val="268969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8EEA051-7C09-45EF-8F02-7635248EB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4413"/>
            <a:ext cx="9149892" cy="685358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40803C8-6197-40B5-91B3-DF8CA8677069}"/>
              </a:ext>
            </a:extLst>
          </p:cNvPr>
          <p:cNvSpPr txBox="1"/>
          <p:nvPr/>
        </p:nvSpPr>
        <p:spPr>
          <a:xfrm>
            <a:off x="4951828" y="548640"/>
            <a:ext cx="3629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Karácsony előtt, adventben várakoztunk a Megváltó érkezésére, akinek a születését Isten prófétái által időről – időre megerősítette az ember számára.</a:t>
            </a:r>
          </a:p>
        </p:txBody>
      </p:sp>
    </p:spTree>
    <p:extLst>
      <p:ext uri="{BB962C8B-B14F-4D97-AF65-F5344CB8AC3E}">
        <p14:creationId xmlns:p14="http://schemas.microsoft.com/office/powerpoint/2010/main" val="12536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AA1D4BE-6169-424A-AAEF-7A79891AF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" b="7101"/>
          <a:stretch/>
        </p:blipFill>
        <p:spPr>
          <a:xfrm>
            <a:off x="0" y="0"/>
            <a:ext cx="9150017" cy="532999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BF9A8A6-F352-476E-A962-71AF9FCFDC9B}"/>
              </a:ext>
            </a:extLst>
          </p:cNvPr>
          <p:cNvSpPr txBox="1"/>
          <p:nvPr/>
        </p:nvSpPr>
        <p:spPr>
          <a:xfrm>
            <a:off x="120316" y="5329990"/>
            <a:ext cx="86747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gőgnek a jól ismert kísértése ez: én mindenkinél különb vagyok, nekem mindent lehet és minden áron csodálatot követelek magamnak. Engem nem érhet baj, mert én több vagyok az átlagnál. Sokszor a hívő embert is megkísérti a vakmerő bizakodás, hogy Istennek az a dolga, hogy engem megvédjen, hiszen én hozzá tartozom.</a:t>
            </a:r>
          </a:p>
        </p:txBody>
      </p:sp>
    </p:spTree>
    <p:extLst>
      <p:ext uri="{BB962C8B-B14F-4D97-AF65-F5344CB8AC3E}">
        <p14:creationId xmlns:p14="http://schemas.microsoft.com/office/powerpoint/2010/main" val="6419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071B21A-666C-4236-B642-20594A3E4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01393" cy="635267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C42ACE2-0F4B-419D-9F2B-88C90D9918BE}"/>
              </a:ext>
            </a:extLst>
          </p:cNvPr>
          <p:cNvSpPr txBox="1"/>
          <p:nvPr/>
        </p:nvSpPr>
        <p:spPr>
          <a:xfrm>
            <a:off x="6653463" y="305068"/>
            <a:ext cx="22980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„Végül egy igen magas hegyre vitte az ördög, s felvonultatta szeme előtt a világ minden országát és dicsőségüket. „Ezt mind neked adom – mondta -, ha leborulva imádsz engem. Mt4,10 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Ebben a kísértésben a hatalomvágy  teljes abszurditása jelenik meg. Amikor az ember képes elhinni, hogy a Teremtő fölé kerekedhet.</a:t>
            </a:r>
          </a:p>
        </p:txBody>
      </p:sp>
    </p:spTree>
    <p:extLst>
      <p:ext uri="{BB962C8B-B14F-4D97-AF65-F5344CB8AC3E}">
        <p14:creationId xmlns:p14="http://schemas.microsoft.com/office/powerpoint/2010/main" val="37427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EE382DD9-4412-4DF9-ACCF-BF919E5D6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/>
          <a:stretch/>
        </p:blipFill>
        <p:spPr>
          <a:xfrm>
            <a:off x="2598821" y="12032"/>
            <a:ext cx="6545179" cy="658127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6544CC04-5B17-444F-9871-D4D39E8B7A44}"/>
              </a:ext>
            </a:extLst>
          </p:cNvPr>
          <p:cNvSpPr txBox="1"/>
          <p:nvPr/>
        </p:nvSpPr>
        <p:spPr>
          <a:xfrm>
            <a:off x="180474" y="1588169"/>
            <a:ext cx="22499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Jézus válasza: „Távozz tőlem, ördög! Meg van írva: Uradat, Istenedet imádd, s csak neki szolgálj! Erre angyalok jöttek szolgálatára.” </a:t>
            </a:r>
            <a:r>
              <a:rPr lang="hu-HU" dirty="0"/>
              <a:t>Mt4,10-11</a:t>
            </a:r>
          </a:p>
        </p:txBody>
      </p:sp>
    </p:spTree>
    <p:extLst>
      <p:ext uri="{BB962C8B-B14F-4D97-AF65-F5344CB8AC3E}">
        <p14:creationId xmlns:p14="http://schemas.microsoft.com/office/powerpoint/2010/main" val="417706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B0C8ED6-FAF6-47FE-9DCB-45179038D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4365" r="37158" b="5625"/>
          <a:stretch/>
        </p:blipFill>
        <p:spPr>
          <a:xfrm>
            <a:off x="0" y="0"/>
            <a:ext cx="5131721" cy="686151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704FF7A-DD5A-4211-9A78-0F7A8834C639}"/>
              </a:ext>
            </a:extLst>
          </p:cNvPr>
          <p:cNvSpPr txBox="1"/>
          <p:nvPr/>
        </p:nvSpPr>
        <p:spPr>
          <a:xfrm>
            <a:off x="5281863" y="1299410"/>
            <a:ext cx="38621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Jézus ezen próbatételei beavatnak bennünket az Isten embernek ajándékozott korlátlan szabadságába. Isten nem alkalmi ajándékokat ad az embernek, hogy kisegítse a bajból, hanem valódi partner, aki ránk bízza a döntést.</a:t>
            </a:r>
          </a:p>
          <a:p>
            <a:r>
              <a:rPr lang="hu-HU" sz="2000" dirty="0"/>
              <a:t>Isten soha nem hagyja magára az embert, ha hozzáfordul, de nem akadályozza meg a döntés szabadságát.</a:t>
            </a:r>
          </a:p>
        </p:txBody>
      </p:sp>
    </p:spTree>
    <p:extLst>
      <p:ext uri="{BB962C8B-B14F-4D97-AF65-F5344CB8AC3E}">
        <p14:creationId xmlns:p14="http://schemas.microsoft.com/office/powerpoint/2010/main" val="191023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D864F7C-9E8E-45C5-8272-6EAAEF219E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3"/>
          <a:stretch/>
        </p:blipFill>
        <p:spPr>
          <a:xfrm>
            <a:off x="0" y="0"/>
            <a:ext cx="9144000" cy="549843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B623A71-8CBD-4109-AB5A-1F30694E5805}"/>
              </a:ext>
            </a:extLst>
          </p:cNvPr>
          <p:cNvSpPr txBox="1"/>
          <p:nvPr/>
        </p:nvSpPr>
        <p:spPr>
          <a:xfrm>
            <a:off x="132347" y="5654842"/>
            <a:ext cx="8855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Jézus példája a kísértésekkel </a:t>
            </a:r>
            <a:r>
              <a:rPr lang="hu-HU" sz="2000"/>
              <a:t>szembeni ellenállása </a:t>
            </a:r>
            <a:r>
              <a:rPr lang="hu-HU" sz="2000" dirty="0"/>
              <a:t>örök tanulság a hűségre, a feltétlen bizalomra, az Istenbe vetett </a:t>
            </a:r>
            <a:r>
              <a:rPr lang="hu-HU" sz="2000"/>
              <a:t>rendíthetetlen hitre, </a:t>
            </a:r>
            <a:r>
              <a:rPr lang="hu-HU" sz="2000" dirty="0"/>
              <a:t>m</a:t>
            </a:r>
            <a:r>
              <a:rPr lang="hu-HU" sz="2000"/>
              <a:t>elyre </a:t>
            </a:r>
            <a:r>
              <a:rPr lang="hu-HU" sz="2000" dirty="0"/>
              <a:t>örök időktől fogva meg vagyunk hívva, hogy Isten nekünk ajándékozhassa önmagát.</a:t>
            </a:r>
          </a:p>
        </p:txBody>
      </p:sp>
    </p:spTree>
    <p:extLst>
      <p:ext uri="{BB962C8B-B14F-4D97-AF65-F5344CB8AC3E}">
        <p14:creationId xmlns:p14="http://schemas.microsoft.com/office/powerpoint/2010/main" val="211240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33721EB-85CF-42D7-A023-AB6607E5F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13" y="0"/>
            <a:ext cx="4603013" cy="691709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1E79B2C-CDB6-4322-B996-087B5E38CD6E}"/>
              </a:ext>
            </a:extLst>
          </p:cNvPr>
          <p:cNvSpPr txBox="1"/>
          <p:nvPr/>
        </p:nvSpPr>
        <p:spPr>
          <a:xfrm>
            <a:off x="4979963" y="1463040"/>
            <a:ext cx="379827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Minden estben földi uralkodót vártak, aki megváltoztatja az ember küzdelmes életét. A választott nép evilági, földi vágyainak a megvalósulását remélte</a:t>
            </a:r>
            <a:r>
              <a:rPr lang="hu-H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24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92B3C57-F994-4D4A-8223-EF2C376B3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2" b="13720"/>
          <a:stretch/>
        </p:blipFill>
        <p:spPr>
          <a:xfrm>
            <a:off x="-28135" y="-1"/>
            <a:ext cx="9187651" cy="495292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C6ECBE3A-32F2-4E04-8E1F-CCCA1BEBBDD1}"/>
              </a:ext>
            </a:extLst>
          </p:cNvPr>
          <p:cNvSpPr txBox="1"/>
          <p:nvPr/>
        </p:nvSpPr>
        <p:spPr>
          <a:xfrm>
            <a:off x="112541" y="4919008"/>
            <a:ext cx="8721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Ezzel szemben, amikor a világtörténelem legnagyobb eseményeként a Második Isteni Személy belépett embervilágunkba, nem hatalmas uralkodóként, hanem ártatlan gyermekként, akkor nem voltak fanfárok, nem  volt „Hír”, egy barlang-istállóban született, és néhány pásztor vette körül.</a:t>
            </a:r>
          </a:p>
        </p:txBody>
      </p:sp>
    </p:spTree>
    <p:extLst>
      <p:ext uri="{BB962C8B-B14F-4D97-AF65-F5344CB8AC3E}">
        <p14:creationId xmlns:p14="http://schemas.microsoft.com/office/powerpoint/2010/main" val="2044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00059BB-09D8-49B8-A1CC-1B0027AEE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9144000" cy="694944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3B00D2E-6010-47F9-B738-1352C0BADED9}"/>
              </a:ext>
            </a:extLst>
          </p:cNvPr>
          <p:cNvSpPr txBox="1"/>
          <p:nvPr/>
        </p:nvSpPr>
        <p:spPr>
          <a:xfrm>
            <a:off x="-1" y="9847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A csoda megtörtént, az Isten emberré lett, kb. 30 évig élt </a:t>
            </a:r>
            <a:r>
              <a:rPr lang="hu-HU" sz="2400" dirty="0" err="1">
                <a:solidFill>
                  <a:schemeClr val="bg1"/>
                </a:solidFill>
              </a:rPr>
              <a:t>ismeretlenül</a:t>
            </a:r>
            <a:r>
              <a:rPr lang="hu-HU" sz="2400" dirty="0">
                <a:solidFill>
                  <a:schemeClr val="bg1"/>
                </a:solidFill>
              </a:rPr>
              <a:t> közöttünk egyszerű emberként. Isten gondolatai nem a mi gondolataink. Mi mindent azonnal látni, tudni, birtokolni szeretnénk.</a:t>
            </a:r>
          </a:p>
        </p:txBody>
      </p:sp>
    </p:spTree>
    <p:extLst>
      <p:ext uri="{BB962C8B-B14F-4D97-AF65-F5344CB8AC3E}">
        <p14:creationId xmlns:p14="http://schemas.microsoft.com/office/powerpoint/2010/main" val="347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2A2CFFD-CCC7-472B-8DA3-EAC706F7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99590" cy="517805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7DF4B14-FDFD-4A61-B29C-285E74490610}"/>
              </a:ext>
            </a:extLst>
          </p:cNvPr>
          <p:cNvSpPr txBox="1"/>
          <p:nvPr/>
        </p:nvSpPr>
        <p:spPr>
          <a:xfrm>
            <a:off x="0" y="538907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Jézus küldetése nem a „szemek kívánságát „ hivatott kielégíteni, mely a felületen mozog, és látványos csodákban merül ki, hanem az emberi „Szív” megváltoztatására irányul.</a:t>
            </a:r>
          </a:p>
        </p:txBody>
      </p:sp>
    </p:spTree>
    <p:extLst>
      <p:ext uri="{BB962C8B-B14F-4D97-AF65-F5344CB8AC3E}">
        <p14:creationId xmlns:p14="http://schemas.microsoft.com/office/powerpoint/2010/main" val="34496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FF907A4-4909-4D44-A5D2-9175AC4AF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5"/>
          <a:stretch/>
        </p:blipFill>
        <p:spPr>
          <a:xfrm>
            <a:off x="2349786" y="1"/>
            <a:ext cx="6794214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A490F5F-34C7-4C6A-AC0B-1B5D5EC9E133}"/>
              </a:ext>
            </a:extLst>
          </p:cNvPr>
          <p:cNvSpPr txBox="1"/>
          <p:nvPr/>
        </p:nvSpPr>
        <p:spPr>
          <a:xfrm>
            <a:off x="28616" y="428178"/>
            <a:ext cx="23211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húsvét ünnepe Jézus küldetésének a csúcspontja, mely a kereszthalálában és dicsőséges feltámadásában nyer végső értelmet. Ezért minden évben a nagyböjt ennek a misztériumnak mélyebb értelmét hivatott szolgálni.</a:t>
            </a:r>
          </a:p>
        </p:txBody>
      </p:sp>
    </p:spTree>
    <p:extLst>
      <p:ext uri="{BB962C8B-B14F-4D97-AF65-F5344CB8AC3E}">
        <p14:creationId xmlns:p14="http://schemas.microsoft.com/office/powerpoint/2010/main" val="213303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9B5E794-FE69-4794-A2AD-AA85566EB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248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7503504-ECB0-43D3-811A-7DF3F125243E}"/>
              </a:ext>
            </a:extLst>
          </p:cNvPr>
          <p:cNvSpPr txBox="1"/>
          <p:nvPr/>
        </p:nvSpPr>
        <p:spPr>
          <a:xfrm>
            <a:off x="5317588" y="1659988"/>
            <a:ext cx="36013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nagyböjt hét hete évről – évre felkészít bennünket Isten titkának a teljesebb megértésére, átélésére, amikor részünk lehet az Isteni Szeretet megélésében.</a:t>
            </a:r>
          </a:p>
        </p:txBody>
      </p:sp>
    </p:spTree>
    <p:extLst>
      <p:ext uri="{BB962C8B-B14F-4D97-AF65-F5344CB8AC3E}">
        <p14:creationId xmlns:p14="http://schemas.microsoft.com/office/powerpoint/2010/main" val="15620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DB32D8C-31C2-467C-BE6E-F26B187571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6" b="6480"/>
          <a:stretch/>
        </p:blipFill>
        <p:spPr>
          <a:xfrm>
            <a:off x="0" y="0"/>
            <a:ext cx="9144000" cy="531758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6AA6849-A86E-47AB-BA4B-0248EE7CC7BF}"/>
              </a:ext>
            </a:extLst>
          </p:cNvPr>
          <p:cNvSpPr txBox="1"/>
          <p:nvPr/>
        </p:nvSpPr>
        <p:spPr>
          <a:xfrm>
            <a:off x="140677" y="5317587"/>
            <a:ext cx="8876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nagyböjt idején a szentírási részek közelebb hozzák számunkra Isten titkát, és felkészíthetnek Jézus mélyebb ismeretére, ami átalakít, felszabadít mind attól a tehertől, ami alatt sokszor úgy érezzük, összeroppanunk.</a:t>
            </a:r>
          </a:p>
        </p:txBody>
      </p:sp>
    </p:spTree>
    <p:extLst>
      <p:ext uri="{BB962C8B-B14F-4D97-AF65-F5344CB8AC3E}">
        <p14:creationId xmlns:p14="http://schemas.microsoft.com/office/powerpoint/2010/main" val="18696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878</Words>
  <Application>Microsoft Office PowerPoint</Application>
  <PresentationFormat>Diavetítés a képernyőre (4:3 oldalarány)</PresentationFormat>
  <Paragraphs>27</Paragraphs>
  <Slides>24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Lépes Katalin</dc:creator>
  <cp:lastModifiedBy>Lépes Katalin</cp:lastModifiedBy>
  <cp:revision>35</cp:revision>
  <dcterms:created xsi:type="dcterms:W3CDTF">2026-01-29T17:43:31Z</dcterms:created>
  <dcterms:modified xsi:type="dcterms:W3CDTF">2026-02-11T13:41:55Z</dcterms:modified>
</cp:coreProperties>
</file>