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9" r:id="rId22"/>
    <p:sldId id="277" r:id="rId23"/>
    <p:sldId id="280" r:id="rId24"/>
    <p:sldId id="278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68" d="100"/>
          <a:sy n="68" d="100"/>
        </p:scale>
        <p:origin x="147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8AB09-FE60-4A20-A7BF-A499EF74424F}" type="datetimeFigureOut">
              <a:rPr lang="hu-HU" smtClean="0"/>
              <a:t>2025. 12. 18.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624D2-3CE1-4AC2-8F41-E99CCB41763F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7036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8AB09-FE60-4A20-A7BF-A499EF74424F}" type="datetimeFigureOut">
              <a:rPr lang="hu-HU" smtClean="0"/>
              <a:t>2025. 12. 18.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624D2-3CE1-4AC2-8F41-E99CCB41763F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2605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8AB09-FE60-4A20-A7BF-A499EF74424F}" type="datetimeFigureOut">
              <a:rPr lang="hu-HU" smtClean="0"/>
              <a:t>2025. 12. 18.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624D2-3CE1-4AC2-8F41-E99CCB41763F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5609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8AB09-FE60-4A20-A7BF-A499EF74424F}" type="datetimeFigureOut">
              <a:rPr lang="hu-HU" smtClean="0"/>
              <a:t>2025. 12. 18.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624D2-3CE1-4AC2-8F41-E99CCB41763F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7673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8AB09-FE60-4A20-A7BF-A499EF74424F}" type="datetimeFigureOut">
              <a:rPr lang="hu-HU" smtClean="0"/>
              <a:t>2025. 12. 18.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624D2-3CE1-4AC2-8F41-E99CCB41763F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7752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8AB09-FE60-4A20-A7BF-A499EF74424F}" type="datetimeFigureOut">
              <a:rPr lang="hu-HU" smtClean="0"/>
              <a:t>2025. 12. 18.</a:t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624D2-3CE1-4AC2-8F41-E99CCB41763F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1373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8AB09-FE60-4A20-A7BF-A499EF74424F}" type="datetimeFigureOut">
              <a:rPr lang="hu-HU" smtClean="0"/>
              <a:t>2025. 12. 18.</a:t>
            </a:fld>
            <a:endParaRPr lang="hu-H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624D2-3CE1-4AC2-8F41-E99CCB41763F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4499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8AB09-FE60-4A20-A7BF-A499EF74424F}" type="datetimeFigureOut">
              <a:rPr lang="hu-HU" smtClean="0"/>
              <a:t>2025. 12. 18.</a:t>
            </a:fld>
            <a:endParaRPr lang="hu-H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624D2-3CE1-4AC2-8F41-E99CCB41763F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2449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8AB09-FE60-4A20-A7BF-A499EF74424F}" type="datetimeFigureOut">
              <a:rPr lang="hu-HU" smtClean="0"/>
              <a:t>2025. 12. 18.</a:t>
            </a:fld>
            <a:endParaRPr lang="hu-H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624D2-3CE1-4AC2-8F41-E99CCB41763F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7315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8AB09-FE60-4A20-A7BF-A499EF74424F}" type="datetimeFigureOut">
              <a:rPr lang="hu-HU" smtClean="0"/>
              <a:t>2025. 12. 18.</a:t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624D2-3CE1-4AC2-8F41-E99CCB41763F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3594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dirty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8AB09-FE60-4A20-A7BF-A499EF74424F}" type="datetimeFigureOut">
              <a:rPr lang="hu-HU" smtClean="0"/>
              <a:t>2025. 12. 18.</a:t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624D2-3CE1-4AC2-8F41-E99CCB41763F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0578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8AB09-FE60-4A20-A7BF-A499EF74424F}" type="datetimeFigureOut">
              <a:rPr lang="hu-HU" smtClean="0"/>
              <a:t>2025. 12. 18.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624D2-3CE1-4AC2-8F41-E99CCB41763F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84816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g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B935D3DE-BF28-4BB5-863C-C14FDDD8BC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6" b="7892"/>
          <a:stretch/>
        </p:blipFill>
        <p:spPr>
          <a:xfrm>
            <a:off x="-27122" y="-142875"/>
            <a:ext cx="9171122" cy="5467350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B4D3B1C5-3DF4-477D-9FAB-5137DDEFE2E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3" t="28527" r="42633" b="20062"/>
          <a:stretch/>
        </p:blipFill>
        <p:spPr>
          <a:xfrm>
            <a:off x="6376261" y="945356"/>
            <a:ext cx="876299" cy="781050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1695BD7C-C985-4ABF-BA19-3986F89C781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9" t="28618" r="42050" b="18649"/>
          <a:stretch/>
        </p:blipFill>
        <p:spPr>
          <a:xfrm>
            <a:off x="3954167" y="862012"/>
            <a:ext cx="876299" cy="781050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393E0498-EAC6-4986-A925-38BF89319D1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8339" r="38182" b="22095"/>
          <a:stretch/>
        </p:blipFill>
        <p:spPr>
          <a:xfrm flipH="1">
            <a:off x="5189834" y="421481"/>
            <a:ext cx="876298" cy="914400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82754918-4F1C-4C81-BFFA-47FF34F9BC4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5" r="15503"/>
          <a:stretch/>
        </p:blipFill>
        <p:spPr>
          <a:xfrm>
            <a:off x="4682368" y="1223586"/>
            <a:ext cx="1693893" cy="1367214"/>
          </a:xfrm>
          <a:prstGeom prst="rect">
            <a:avLst/>
          </a:prstGeom>
        </p:spPr>
      </p:pic>
      <p:sp>
        <p:nvSpPr>
          <p:cNvPr id="14" name="Téglalap 13">
            <a:extLst>
              <a:ext uri="{FF2B5EF4-FFF2-40B4-BE49-F238E27FC236}">
                <a16:creationId xmlns:a16="http://schemas.microsoft.com/office/drawing/2014/main" id="{1CF2AC80-43E0-489B-90C2-01704115C0BF}"/>
              </a:ext>
            </a:extLst>
          </p:cNvPr>
          <p:cNvSpPr/>
          <p:nvPr/>
        </p:nvSpPr>
        <p:spPr>
          <a:xfrm>
            <a:off x="-234616" y="5580489"/>
            <a:ext cx="961323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Advent IV. vasárnap, karácsony </a:t>
            </a:r>
            <a:r>
              <a:rPr lang="hu-HU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2025</a:t>
            </a:r>
          </a:p>
        </p:txBody>
      </p:sp>
      <p:pic>
        <p:nvPicPr>
          <p:cNvPr id="2" name="Advent IV. vasárnap karácsony  2025">
            <a:hlinkClick r:id="" action="ppaction://media"/>
            <a:extLst>
              <a:ext uri="{FF2B5EF4-FFF2-40B4-BE49-F238E27FC236}">
                <a16:creationId xmlns:a16="http://schemas.microsoft.com/office/drawing/2014/main" id="{83F1C863-E8FF-44BA-A0EB-45890E97CD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28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5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9773AA82-4BF7-4F84-9752-924F4530E0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04940" cy="6862329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D8EBFF1E-431E-4842-B204-DDD865C00EAB}"/>
              </a:ext>
            </a:extLst>
          </p:cNvPr>
          <p:cNvSpPr txBox="1"/>
          <p:nvPr/>
        </p:nvSpPr>
        <p:spPr>
          <a:xfrm>
            <a:off x="5176911" y="661182"/>
            <a:ext cx="360132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Arial Rounded MT Bold" panose="020F0704030504030204" pitchFamily="34" charset="0"/>
              </a:rPr>
              <a:t>Az angyal így szól Máriához, aki egy Dávid házából való férfinek, Józsefnek volt a jegyese: „Ne félj, Mária! Kegyelmet találtál az Istennél. Gyermeket fogansz és Fiút szülsz és Jézusnak fogod nevezni. Nagy lesz Ő, és a Magasságbeli Fiának fogják hívni, és uralkodni fog Jákob házán örökké, országának nem lesz vége.” </a:t>
            </a:r>
            <a:r>
              <a:rPr lang="hu-HU" dirty="0">
                <a:latin typeface="Arial Rounded MT Bold" panose="020F0704030504030204" pitchFamily="34" charset="0"/>
              </a:rPr>
              <a:t>Lk1, 29-33</a:t>
            </a:r>
          </a:p>
        </p:txBody>
      </p:sp>
    </p:spTree>
    <p:extLst>
      <p:ext uri="{BB962C8B-B14F-4D97-AF65-F5344CB8AC3E}">
        <p14:creationId xmlns:p14="http://schemas.microsoft.com/office/powerpoint/2010/main" val="158039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88BF1F79-C51D-4E9D-9306-61EA90FEA2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21833" cy="6912928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AAF15D95-72FC-4CAC-973F-AEFA49B56508}"/>
              </a:ext>
            </a:extLst>
          </p:cNvPr>
          <p:cNvSpPr txBox="1"/>
          <p:nvPr/>
        </p:nvSpPr>
        <p:spPr>
          <a:xfrm>
            <a:off x="4304714" y="1744394"/>
            <a:ext cx="441725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Arial Rounded MT Bold" panose="020F0704030504030204" pitchFamily="34" charset="0"/>
              </a:rPr>
              <a:t>Mária megkérdezte az angyalt: „Hogyan válik ez valóra, mikor férfit nem ismerek?” Az angyal ezt válaszolta: „A Szentlélek száll rád, s a Magasságbeli ereje borít be árnyékával. Ezért a születendő Szentet is az  Isten Fiának fogják hívni.” </a:t>
            </a:r>
            <a:r>
              <a:rPr lang="hu-HU" dirty="0">
                <a:latin typeface="Arial Rounded MT Bold" panose="020F0704030504030204" pitchFamily="34" charset="0"/>
              </a:rPr>
              <a:t>Kl1,34-36</a:t>
            </a:r>
          </a:p>
        </p:txBody>
      </p:sp>
    </p:spTree>
    <p:extLst>
      <p:ext uri="{BB962C8B-B14F-4D97-AF65-F5344CB8AC3E}">
        <p14:creationId xmlns:p14="http://schemas.microsoft.com/office/powerpoint/2010/main" val="239205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154C9954-A823-4D1A-923C-A95B3BE50A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18857" cy="685800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267A3050-E57F-4141-94EB-56C31D898E24}"/>
              </a:ext>
            </a:extLst>
          </p:cNvPr>
          <p:cNvSpPr txBox="1"/>
          <p:nvPr/>
        </p:nvSpPr>
        <p:spPr>
          <a:xfrm>
            <a:off x="4403187" y="1575581"/>
            <a:ext cx="416403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Arial Rounded MT Bold" panose="020F0704030504030204" pitchFamily="34" charset="0"/>
              </a:rPr>
              <a:t>Az angyal folytatja: Íme, rokonod Erzsébet is fogant öregségében, s már a hatodik hónapban van, noha meddőnek mondták, mert Istennél semmi sem lehetetlen. Mária válasza: „Íme, az Úr szolgálója vagyok, legyen nekem a te igéd szerint.” Erre az angyal eltávozott. </a:t>
            </a:r>
            <a:r>
              <a:rPr lang="hu-HU" dirty="0">
                <a:latin typeface="Arial Rounded MT Bold" panose="020F0704030504030204" pitchFamily="34" charset="0"/>
              </a:rPr>
              <a:t>Lk1.36-38 </a:t>
            </a:r>
          </a:p>
        </p:txBody>
      </p:sp>
    </p:spTree>
    <p:extLst>
      <p:ext uri="{BB962C8B-B14F-4D97-AF65-F5344CB8AC3E}">
        <p14:creationId xmlns:p14="http://schemas.microsoft.com/office/powerpoint/2010/main" val="114147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5A4483C8-2472-463A-BAD7-3822B9519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623206" cy="6918297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A0733E5A-943C-4E2C-89EF-A7A928610A04}"/>
              </a:ext>
            </a:extLst>
          </p:cNvPr>
          <p:cNvSpPr txBox="1"/>
          <p:nvPr/>
        </p:nvSpPr>
        <p:spPr>
          <a:xfrm>
            <a:off x="351693" y="2180493"/>
            <a:ext cx="39108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Arial Rounded MT Bold" panose="020F0704030504030204" pitchFamily="34" charset="0"/>
              </a:rPr>
              <a:t>A világtörténelem legnagyobb eseményéről csak Máriának vannak sejtései, és Erzsébetnek, akit Mária sietve meglátogat.</a:t>
            </a:r>
          </a:p>
        </p:txBody>
      </p:sp>
    </p:spTree>
    <p:extLst>
      <p:ext uri="{BB962C8B-B14F-4D97-AF65-F5344CB8AC3E}">
        <p14:creationId xmlns:p14="http://schemas.microsoft.com/office/powerpoint/2010/main" val="288213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E2E0C7C0-24CA-4AE2-AF54-E4D67DEAF7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40" b="11007"/>
          <a:stretch/>
        </p:blipFill>
        <p:spPr>
          <a:xfrm>
            <a:off x="0" y="0"/>
            <a:ext cx="9144000" cy="524725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07B68A9B-FBB7-4904-B079-2FC620CE540B}"/>
              </a:ext>
            </a:extLst>
          </p:cNvPr>
          <p:cNvSpPr txBox="1"/>
          <p:nvPr/>
        </p:nvSpPr>
        <p:spPr>
          <a:xfrm>
            <a:off x="168812" y="5226784"/>
            <a:ext cx="886264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Arial Rounded MT Bold" panose="020F0704030504030204" pitchFamily="34" charset="0"/>
              </a:rPr>
              <a:t>„Amikor Erzsébet meghallotta Mária köszöntését, örömében megmozdult méhében a gyermek, maga Erzsébet pedig eltelt a Szentlélekkel. Nagyszóval felkiáltott: Áldott vagy te az asszonyok között, és áldott a te méhednek gyümölcse. Hogy lehet, hogy Uramnak anyja jön hozzám? </a:t>
            </a:r>
            <a:r>
              <a:rPr lang="hu-HU" dirty="0">
                <a:latin typeface="Arial Rounded MT Bold" panose="020F0704030504030204" pitchFamily="34" charset="0"/>
              </a:rPr>
              <a:t>Lk1,41-43</a:t>
            </a:r>
            <a:r>
              <a:rPr lang="hu-HU" sz="2000" dirty="0">
                <a:latin typeface="Arial Rounded MT Bold" panose="020F07040305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3470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2A7D8A4A-6794-42AF-AF66-41B38AD9C6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44692" cy="685800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9BEDE7B5-BF8D-42B0-95BB-A64066FBA5B0}"/>
              </a:ext>
            </a:extLst>
          </p:cNvPr>
          <p:cNvSpPr txBox="1"/>
          <p:nvPr/>
        </p:nvSpPr>
        <p:spPr>
          <a:xfrm>
            <a:off x="4445391" y="1688123"/>
            <a:ext cx="43609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Arial Rounded MT Bold" panose="020F0704030504030204" pitchFamily="34" charset="0"/>
              </a:rPr>
              <a:t>A csodáról ez a két asszony tud mindösszesen és még néhány közelálló. Isten  a rejtekben van jelen. A világot megváltoztató történésről csak lassan néhányan szereznek tudomást. Istennek nem stílusa a reklámok világa. Ő a szívek ura</a:t>
            </a:r>
            <a:r>
              <a:rPr lang="hu-H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227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5C317D9D-2A34-43F4-9E03-089239C01D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53"/>
          <a:stretch/>
        </p:blipFill>
        <p:spPr>
          <a:xfrm>
            <a:off x="0" y="0"/>
            <a:ext cx="9144000" cy="5556432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D043AB0C-8E92-47BD-9C4C-7B6E7BEFAD65}"/>
              </a:ext>
            </a:extLst>
          </p:cNvPr>
          <p:cNvSpPr txBox="1"/>
          <p:nvPr/>
        </p:nvSpPr>
        <p:spPr>
          <a:xfrm>
            <a:off x="126609" y="5584567"/>
            <a:ext cx="88907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Arial Rounded MT Bold" panose="020F0704030504030204" pitchFamily="34" charset="0"/>
              </a:rPr>
              <a:t>József, a jegyes mit sem tud az isteni döntésről, csak tapasztalja jegyesének áldott állapotát. József gyötrődik, de igaz ember volt, ezért nem akarta megszégyeníteni Máriát, úgy döntött, titokban bocsájtja el.</a:t>
            </a:r>
          </a:p>
        </p:txBody>
      </p:sp>
    </p:spTree>
    <p:extLst>
      <p:ext uri="{BB962C8B-B14F-4D97-AF65-F5344CB8AC3E}">
        <p14:creationId xmlns:p14="http://schemas.microsoft.com/office/powerpoint/2010/main" val="429301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>
            <a:extLst>
              <a:ext uri="{FF2B5EF4-FFF2-40B4-BE49-F238E27FC236}">
                <a16:creationId xmlns:a16="http://schemas.microsoft.com/office/drawing/2014/main" id="{89CF2DA6-0D68-4744-8252-7F53B0ACCEDC}"/>
              </a:ext>
            </a:extLst>
          </p:cNvPr>
          <p:cNvSpPr txBox="1"/>
          <p:nvPr/>
        </p:nvSpPr>
        <p:spPr>
          <a:xfrm>
            <a:off x="6316394" y="450166"/>
            <a:ext cx="263065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Arial Rounded MT Bold" panose="020F0704030504030204" pitchFamily="34" charset="0"/>
              </a:rPr>
              <a:t>És ekkor álmában megjelenik egy angyal és így szól: „József, Dávid fia, ne félj magadhoz venni feleségedet, Máriát, hiszen a benne fogant élet a Szentlélektől van! Fiút szül, akit Jézusnak nevezel el, mert ő szabadítja meg népét bűneitől.” József erre </a:t>
            </a:r>
            <a:r>
              <a:rPr lang="hu-HU" sz="2000" dirty="0" err="1">
                <a:latin typeface="Arial Rounded MT Bold" panose="020F0704030504030204" pitchFamily="34" charset="0"/>
              </a:rPr>
              <a:t>fölébredt</a:t>
            </a:r>
            <a:r>
              <a:rPr lang="hu-HU" sz="2000" dirty="0">
                <a:latin typeface="Arial Rounded MT Bold" panose="020F0704030504030204" pitchFamily="34" charset="0"/>
              </a:rPr>
              <a:t> álmából, és úgy tett, ahogy az Úr angyala parancsolta.” </a:t>
            </a:r>
            <a:r>
              <a:rPr lang="hu-HU" dirty="0">
                <a:latin typeface="Arial Rounded MT Bold" panose="020F0704030504030204" pitchFamily="34" charset="0"/>
              </a:rPr>
              <a:t>Mt1,18.20-23a.24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BDB62366-5BC9-428F-B51B-827E7C266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309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07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776B5DFF-972D-42BB-9D24-D50EA2367F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03" y="12323"/>
            <a:ext cx="8709513" cy="6845677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6ACB7453-DF85-4F7C-9D20-555FFA2E794D}"/>
              </a:ext>
            </a:extLst>
          </p:cNvPr>
          <p:cNvSpPr txBox="1"/>
          <p:nvPr/>
        </p:nvSpPr>
        <p:spPr>
          <a:xfrm>
            <a:off x="4740812" y="2982351"/>
            <a:ext cx="400929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Isten gondolatai nem a mi gondolataink, a várakozásunkat nagyon sokszor átírja a gondviselés. Kérdés: képesek vagyunk-e elfogadni az Isten merőben más döntéseit, és feltétel nélkül megbízni benne azokban a dolgokban, amik fölött nincs hatalmunk, vagy fellázadunk és elszalasztjuk a felkínált lehetőséget.</a:t>
            </a:r>
          </a:p>
        </p:txBody>
      </p:sp>
    </p:spTree>
    <p:extLst>
      <p:ext uri="{BB962C8B-B14F-4D97-AF65-F5344CB8AC3E}">
        <p14:creationId xmlns:p14="http://schemas.microsoft.com/office/powerpoint/2010/main" val="157481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F0E39901-A5DE-4B1E-A829-2A382C5AFD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0" b="8616"/>
          <a:stretch/>
        </p:blipFill>
        <p:spPr>
          <a:xfrm>
            <a:off x="0" y="0"/>
            <a:ext cx="9144000" cy="5205046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629F43F8-E7A3-4165-9E36-D5A339764AB3}"/>
              </a:ext>
            </a:extLst>
          </p:cNvPr>
          <p:cNvSpPr txBox="1"/>
          <p:nvPr/>
        </p:nvSpPr>
        <p:spPr>
          <a:xfrm>
            <a:off x="70338" y="5205046"/>
            <a:ext cx="907366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Arial Rounded MT Bold" panose="020F0704030504030204" pitchFamily="34" charset="0"/>
              </a:rPr>
              <a:t>Abban az időben Augusztus császár rendeletet adott ki, hogy írják össze az egész földkerekségen élő népeket, mindenkit a maga városában. József Názáretből felkerekedik Máriával, akinek közeledik a szülés ideje, és elindul Betlehembe, származási helyére, Dávid városába, mely légvonalban közel 200 km-es út egy teherhordó szamárral.</a:t>
            </a:r>
          </a:p>
        </p:txBody>
      </p:sp>
    </p:spTree>
    <p:extLst>
      <p:ext uri="{BB962C8B-B14F-4D97-AF65-F5344CB8AC3E}">
        <p14:creationId xmlns:p14="http://schemas.microsoft.com/office/powerpoint/2010/main" val="394810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EDF143C1-2F38-4006-B0E9-D02826D13D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49716670-3C1F-45BE-B05F-DD03DA3C88B6}"/>
              </a:ext>
            </a:extLst>
          </p:cNvPr>
          <p:cNvSpPr txBox="1"/>
          <p:nvPr/>
        </p:nvSpPr>
        <p:spPr>
          <a:xfrm>
            <a:off x="5498432" y="1576137"/>
            <a:ext cx="335681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Arial Rounded MT Bold" panose="020F0704030504030204" pitchFamily="34" charset="0"/>
              </a:rPr>
              <a:t>Az elmúlt hetekben próbáltuk végig járni az az emberi utat, ahol célt tévesztettünk, ahol nagyon magunkra maradtunk. Közben újra és újra rátalálhattunk azokra a lehetőségekre, ahol Isten  finoman, soha nem erőszakosan, </a:t>
            </a:r>
            <a:r>
              <a:rPr lang="hu-HU" sz="2000">
                <a:latin typeface="Arial Rounded MT Bold" panose="020F0704030504030204" pitchFamily="34" charset="0"/>
              </a:rPr>
              <a:t>de lehetőséget </a:t>
            </a:r>
            <a:r>
              <a:rPr lang="hu-HU" sz="2000" dirty="0">
                <a:latin typeface="Arial Rounded MT Bold" panose="020F0704030504030204" pitchFamily="34" charset="0"/>
              </a:rPr>
              <a:t>kínált visszatalálni a helyes útra.</a:t>
            </a:r>
          </a:p>
        </p:txBody>
      </p:sp>
    </p:spTree>
    <p:extLst>
      <p:ext uri="{BB962C8B-B14F-4D97-AF65-F5344CB8AC3E}">
        <p14:creationId xmlns:p14="http://schemas.microsoft.com/office/powerpoint/2010/main" val="222547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6CBFC2FC-F0B6-45E9-9179-F472A64992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2" b="22256"/>
          <a:stretch/>
        </p:blipFill>
        <p:spPr>
          <a:xfrm>
            <a:off x="0" y="0"/>
            <a:ext cx="9144000" cy="5050301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B898804E-3609-4D17-B0A4-518817122C0E}"/>
              </a:ext>
            </a:extLst>
          </p:cNvPr>
          <p:cNvSpPr txBox="1"/>
          <p:nvPr/>
        </p:nvSpPr>
        <p:spPr>
          <a:xfrm>
            <a:off x="112542" y="5050301"/>
            <a:ext cx="90314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Arial Rounded MT Bold" panose="020F0704030504030204" pitchFamily="34" charset="0"/>
              </a:rPr>
              <a:t>Betlehembe elérkezik Mária szülésének ideje. Mivel nem kapnak helyet a szálláson, így a város szélén lévő barlangistállóban hozza világra Mária az Istenfiát. Isten nem tudta volna megkímélni az Ő Fiát, és az Ő legkedvesebb lányát, Máriát ettől a szinte felfoghatatlan helyzettől? Erre nem tudjuk a választ, csak sejthetjük.</a:t>
            </a:r>
          </a:p>
        </p:txBody>
      </p:sp>
    </p:spTree>
    <p:extLst>
      <p:ext uri="{BB962C8B-B14F-4D97-AF65-F5344CB8AC3E}">
        <p14:creationId xmlns:p14="http://schemas.microsoft.com/office/powerpoint/2010/main" val="234580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A9FCFDB4-1C28-4BD3-B06A-21E773CF80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3450" cy="5219114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F720317C-8DD7-48B4-A308-1289136DBC30}"/>
              </a:ext>
            </a:extLst>
          </p:cNvPr>
          <p:cNvSpPr txBox="1"/>
          <p:nvPr/>
        </p:nvSpPr>
        <p:spPr>
          <a:xfrm>
            <a:off x="142436" y="5219114"/>
            <a:ext cx="884857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Arial Rounded MT Bold" panose="020F0704030504030204" pitchFamily="34" charset="0"/>
              </a:rPr>
              <a:t>De nem maradt egyedül a Szentcsalád a megpróbáltatásukkal és meghatódottságukkal, mert a mezőn tanyázó pásztoroknak megjelenik az angyal. A pásztoroknak, akiket a törvényt tisztelő zsidók megvetettek, mert az életmódjuk nem tette lehetővé a törvény betű szerinti megtartását.</a:t>
            </a:r>
          </a:p>
        </p:txBody>
      </p:sp>
    </p:spTree>
    <p:extLst>
      <p:ext uri="{BB962C8B-B14F-4D97-AF65-F5344CB8AC3E}">
        <p14:creationId xmlns:p14="http://schemas.microsoft.com/office/powerpoint/2010/main" val="311053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A8D1CA2C-A9DB-4741-817C-584F8E1683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"/>
          <a:stretch/>
        </p:blipFill>
        <p:spPr>
          <a:xfrm>
            <a:off x="-28135" y="0"/>
            <a:ext cx="9172135" cy="519284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7EDFC52D-FF6C-416A-956C-3590A229511C}"/>
              </a:ext>
            </a:extLst>
          </p:cNvPr>
          <p:cNvSpPr txBox="1"/>
          <p:nvPr/>
        </p:nvSpPr>
        <p:spPr>
          <a:xfrm>
            <a:off x="225083" y="5303521"/>
            <a:ext cx="86938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Arial Rounded MT Bold" panose="020F0704030504030204" pitchFamily="34" charset="0"/>
              </a:rPr>
              <a:t>Az angyal így szólt hozzájuk: „Ne féljetek! Íme, nagy örömet adok tudtul nektek, és az lesz majd az egész népnek. Ma megszületett a Megváltó nektek: Krisztus, az Úr, Dávid városában. Ez lesz a jel: Találtok egy jászolba fektetett, bepólyált gyermeket.” </a:t>
            </a:r>
            <a:r>
              <a:rPr lang="hu-HU" dirty="0">
                <a:latin typeface="Arial Rounded MT Bold" panose="020F0704030504030204" pitchFamily="34" charset="0"/>
              </a:rPr>
              <a:t>Lk2,10-12</a:t>
            </a:r>
          </a:p>
        </p:txBody>
      </p:sp>
    </p:spTree>
    <p:extLst>
      <p:ext uri="{BB962C8B-B14F-4D97-AF65-F5344CB8AC3E}">
        <p14:creationId xmlns:p14="http://schemas.microsoft.com/office/powerpoint/2010/main" val="186243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6C3BD231-0DDE-4769-B809-D69696E193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" t="2481" r="3723" b="2699"/>
          <a:stretch/>
        </p:blipFill>
        <p:spPr>
          <a:xfrm>
            <a:off x="0" y="0"/>
            <a:ext cx="9144000" cy="6962274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32807CEB-B6FB-4708-B2C1-F93FA6736B34}"/>
              </a:ext>
            </a:extLst>
          </p:cNvPr>
          <p:cNvSpPr txBox="1"/>
          <p:nvPr/>
        </p:nvSpPr>
        <p:spPr>
          <a:xfrm>
            <a:off x="126609" y="5392614"/>
            <a:ext cx="88907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chemeClr val="bg1"/>
                </a:solidFill>
              </a:rPr>
              <a:t>„</a:t>
            </a:r>
            <a:r>
              <a:rPr lang="hu-HU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Hirtelen mennyei seregek sokasága vette körül az angyalt, és dicsőítette az Istent  ezekkel a szavakkal: „Dicsőség a magasságban Istennek, és békesség a földön a jóakarat embereinek.” </a:t>
            </a:r>
            <a:r>
              <a:rPr lang="hu-HU" dirty="0">
                <a:solidFill>
                  <a:schemeClr val="bg1"/>
                </a:solidFill>
                <a:latin typeface="Arial Rounded MT Bold" panose="020F0704030504030204" pitchFamily="34" charset="0"/>
              </a:rPr>
              <a:t>Lk2,13-14</a:t>
            </a:r>
          </a:p>
        </p:txBody>
      </p:sp>
    </p:spTree>
    <p:extLst>
      <p:ext uri="{BB962C8B-B14F-4D97-AF65-F5344CB8AC3E}">
        <p14:creationId xmlns:p14="http://schemas.microsoft.com/office/powerpoint/2010/main" val="349732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A71FB8A3-54E6-41F7-9496-B9944C255C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" t="1731" r="1041" b="1661"/>
          <a:stretch/>
        </p:blipFill>
        <p:spPr>
          <a:xfrm>
            <a:off x="-1" y="0"/>
            <a:ext cx="9277211" cy="685800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6CF0D8D9-2C1C-4DA3-9B13-DC2E7291BA31}"/>
              </a:ext>
            </a:extLst>
          </p:cNvPr>
          <p:cNvSpPr txBox="1"/>
          <p:nvPr/>
        </p:nvSpPr>
        <p:spPr>
          <a:xfrm>
            <a:off x="98474" y="5092505"/>
            <a:ext cx="91787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A pásztorok, a választott nép perifériáján élő közösség találkozik először a Megváltás csodájával. Ők, akiket nem fertőzött meg az előítéletek tekervényes csapdája, nyitott szívvel indulnak megbizonyosodni az angyal által mondottakról. Nem kérdeznek, nem botránkoznak, hanem leborulnak és imádják a földre szállt Istenfiát</a:t>
            </a:r>
            <a:r>
              <a:rPr lang="hu-HU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46235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AD8FED02-0C2A-4C0A-9F94-533CE981FF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4699"/>
            <a:ext cx="9144000" cy="7047398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86A46D91-87B3-4B9F-9182-E2B10E7845F1}"/>
              </a:ext>
            </a:extLst>
          </p:cNvPr>
          <p:cNvSpPr txBox="1"/>
          <p:nvPr/>
        </p:nvSpPr>
        <p:spPr>
          <a:xfrm>
            <a:off x="0" y="154744"/>
            <a:ext cx="298235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A karácsony lényegének megértése, átélése, minden kor, minden emberének az őszinte, feltételek nélküli hittel történő leborulásáról szól. Ahova csak tiszta szívemet vihetem</a:t>
            </a:r>
            <a:r>
              <a:rPr lang="hu-HU" sz="2000">
                <a:solidFill>
                  <a:schemeClr val="bg1"/>
                </a:solidFill>
                <a:latin typeface="Arial Rounded MT Bold" panose="020F0704030504030204" pitchFamily="34" charset="0"/>
              </a:rPr>
              <a:t>, oda, </a:t>
            </a:r>
            <a:r>
              <a:rPr lang="hu-HU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ahol  az Istengyermek begyógyítja sebeimet, és átölel isteni szeretetével.</a:t>
            </a:r>
          </a:p>
        </p:txBody>
      </p:sp>
    </p:spTree>
    <p:extLst>
      <p:ext uri="{BB962C8B-B14F-4D97-AF65-F5344CB8AC3E}">
        <p14:creationId xmlns:p14="http://schemas.microsoft.com/office/powerpoint/2010/main" val="137006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23B757B6-854B-41E2-B371-CCF036922F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857" y="0"/>
            <a:ext cx="3857143" cy="685800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C0407049-C500-4604-BAD9-628B64320EF0}"/>
              </a:ext>
            </a:extLst>
          </p:cNvPr>
          <p:cNvSpPr txBox="1"/>
          <p:nvPr/>
        </p:nvSpPr>
        <p:spPr>
          <a:xfrm>
            <a:off x="517358" y="1070811"/>
            <a:ext cx="385714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Arial Rounded MT Bold" panose="020F0704030504030204" pitchFamily="34" charset="0"/>
              </a:rPr>
              <a:t>Az advent jelentősége és lehetősége, hogy ismét rátalálhassunk a minket megváltani kész Szentháromság szeretetére. Az Isten Fia, aki gyermekként érkezik, mint egy </a:t>
            </a:r>
            <a:r>
              <a:rPr lang="hu-HU" sz="2000" dirty="0" err="1">
                <a:latin typeface="Arial Rounded MT Bold" panose="020F0704030504030204" pitchFamily="34" charset="0"/>
              </a:rPr>
              <a:t>közülünk</a:t>
            </a:r>
            <a:r>
              <a:rPr lang="hu-HU" sz="2000" dirty="0">
                <a:latin typeface="Arial Rounded MT Bold" panose="020F0704030504030204" pitchFamily="34" charset="0"/>
              </a:rPr>
              <a:t>, kész élete árán is felemelni arra az életre, melyet kezdet óta készített a számunkra, és ahol igazán önmagunkra találhatunk.</a:t>
            </a:r>
          </a:p>
        </p:txBody>
      </p:sp>
    </p:spTree>
    <p:extLst>
      <p:ext uri="{BB962C8B-B14F-4D97-AF65-F5344CB8AC3E}">
        <p14:creationId xmlns:p14="http://schemas.microsoft.com/office/powerpoint/2010/main" val="292852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A32119F8-C9F7-4AF5-B8A9-3094B22418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5A284A8A-0234-46A2-A223-F5201432E5C1}"/>
              </a:ext>
            </a:extLst>
          </p:cNvPr>
          <p:cNvSpPr txBox="1"/>
          <p:nvPr/>
        </p:nvSpPr>
        <p:spPr>
          <a:xfrm>
            <a:off x="5669280" y="1378634"/>
            <a:ext cx="319336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Arial Rounded MT Bold" panose="020F0704030504030204" pitchFamily="34" charset="0"/>
              </a:rPr>
              <a:t>Izraelben kezdődik a történet több mint háromezer évvel korábban. Amikor Isten </a:t>
            </a:r>
            <a:r>
              <a:rPr lang="hu-HU" sz="2000" dirty="0" err="1">
                <a:latin typeface="Arial Rounded MT Bold" panose="020F0704030504030204" pitchFamily="34" charset="0"/>
              </a:rPr>
              <a:t>küldöttei</a:t>
            </a:r>
            <a:r>
              <a:rPr lang="hu-HU" sz="2000" dirty="0">
                <a:latin typeface="Arial Rounded MT Bold" panose="020F0704030504030204" pitchFamily="34" charset="0"/>
              </a:rPr>
              <a:t>, a próféták jövendölnek egy Eljövendőről, aki megváltoztatja a világot, lehetőséget nyújt az összekuszálódott világunk rendbetételére.</a:t>
            </a:r>
          </a:p>
        </p:txBody>
      </p:sp>
    </p:spTree>
    <p:extLst>
      <p:ext uri="{BB962C8B-B14F-4D97-AF65-F5344CB8AC3E}">
        <p14:creationId xmlns:p14="http://schemas.microsoft.com/office/powerpoint/2010/main" val="333413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doboz 6">
            <a:extLst>
              <a:ext uri="{FF2B5EF4-FFF2-40B4-BE49-F238E27FC236}">
                <a16:creationId xmlns:a16="http://schemas.microsoft.com/office/drawing/2014/main" id="{66907C7D-3EAD-469C-84AC-A21051339CAF}"/>
              </a:ext>
            </a:extLst>
          </p:cNvPr>
          <p:cNvSpPr txBox="1"/>
          <p:nvPr/>
        </p:nvSpPr>
        <p:spPr>
          <a:xfrm>
            <a:off x="239151" y="5219114"/>
            <a:ext cx="86234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Arial Rounded MT Bold" panose="020F0704030504030204" pitchFamily="34" charset="0"/>
              </a:rPr>
              <a:t>„A nép, amely sötétben jár, nagy fényességet lát. Akik a halál árnyékában laknak, azoknak világosság támad. Nagy ujjongással töltöd el őket, kitörő örömet adsz nekik. Mert gyermek születik, fiú adatik nekünk, s az ő vállára kerül az uralom.” </a:t>
            </a:r>
            <a:r>
              <a:rPr lang="hu-HU" dirty="0">
                <a:latin typeface="Arial Rounded MT Bold" panose="020F0704030504030204" pitchFamily="34" charset="0"/>
              </a:rPr>
              <a:t>Iz9,1-2a.5a</a:t>
            </a: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C5BF74E7-521D-4E40-BCDF-34A60C494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2" y="0"/>
            <a:ext cx="9165102" cy="515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85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>
            <a:extLst>
              <a:ext uri="{FF2B5EF4-FFF2-40B4-BE49-F238E27FC236}">
                <a16:creationId xmlns:a16="http://schemas.microsoft.com/office/drawing/2014/main" id="{7D79BC4B-49DB-4456-B933-A9CE3F54AE86}"/>
              </a:ext>
            </a:extLst>
          </p:cNvPr>
          <p:cNvSpPr txBox="1"/>
          <p:nvPr/>
        </p:nvSpPr>
        <p:spPr>
          <a:xfrm>
            <a:off x="274319" y="5036234"/>
            <a:ext cx="86305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Arial Rounded MT Bold" panose="020F0704030504030204" pitchFamily="34" charset="0"/>
              </a:rPr>
              <a:t>„Így fogják hívni: Csodálatos Tanácsadó, Erős Isten, Örök Atya, Béke Fejedelme. Messzire kiterjed majd uralma, és a békének nem lesz vége Dávid trónján és királyságában, amelyet megerősít és megszilárdít a jog és az igazság által. Mostantól ezt teszi a Seregek Urának féltő szeretete.” </a:t>
            </a:r>
            <a:r>
              <a:rPr lang="hu-HU" dirty="0">
                <a:latin typeface="Arial Rounded MT Bold" panose="020F0704030504030204" pitchFamily="34" charset="0"/>
              </a:rPr>
              <a:t>Iz9,5b-6 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B10F70B3-C035-4D34-B7DC-855CD9B546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203" y="-12801"/>
            <a:ext cx="9213661" cy="509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71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D68DBB80-70EC-477F-8C80-BB9B333E96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8163" cy="5153465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CE29A6E5-6916-43BC-9145-AC07064E3CF8}"/>
              </a:ext>
            </a:extLst>
          </p:cNvPr>
          <p:cNvSpPr txBox="1"/>
          <p:nvPr/>
        </p:nvSpPr>
        <p:spPr>
          <a:xfrm>
            <a:off x="168812" y="5387926"/>
            <a:ext cx="87501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Arial Rounded MT Bold" panose="020F0704030504030204" pitchFamily="34" charset="0"/>
              </a:rPr>
              <a:t>A Dávid királynak tett ígéret, mely szerint uralmának nem lesz vége, ezer éven át élt a választott nép tudatában, melyet a próféták újból és újból más – más megközelítéssel, de vallottak.</a:t>
            </a:r>
          </a:p>
        </p:txBody>
      </p:sp>
    </p:spTree>
    <p:extLst>
      <p:ext uri="{BB962C8B-B14F-4D97-AF65-F5344CB8AC3E}">
        <p14:creationId xmlns:p14="http://schemas.microsoft.com/office/powerpoint/2010/main" val="368950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0B23A235-BEF7-4392-939C-CC5CAB5816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3" r="11999"/>
          <a:stretch/>
        </p:blipFill>
        <p:spPr>
          <a:xfrm>
            <a:off x="0" y="0"/>
            <a:ext cx="5233182" cy="6858000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77EC38A3-8510-4481-B341-4581DB259176}"/>
              </a:ext>
            </a:extLst>
          </p:cNvPr>
          <p:cNvSpPr txBox="1"/>
          <p:nvPr/>
        </p:nvSpPr>
        <p:spPr>
          <a:xfrm>
            <a:off x="5624734" y="1164102"/>
            <a:ext cx="308082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Arial Rounded MT Bold" panose="020F0704030504030204" pitchFamily="34" charset="0"/>
              </a:rPr>
              <a:t>Az idők teljességében mindez megvalósul. De nem úgy, ahogy az emberek a próféciák által vizionálták, hogy Isten  majd megjelenik: dicsőségben, hatalomban, ellenállhatatlan erővel, és mindenki az ő uralma alá kerül.</a:t>
            </a:r>
          </a:p>
          <a:p>
            <a:r>
              <a:rPr lang="hu-HU" sz="2000" dirty="0">
                <a:latin typeface="Arial Rounded MT Bold" panose="020F0704030504030204" pitchFamily="34" charset="0"/>
              </a:rPr>
              <a:t>A választott nép meggyőződése volt, hogy ők kiváltságos helyet fognak élvezni. </a:t>
            </a:r>
          </a:p>
        </p:txBody>
      </p:sp>
    </p:spTree>
    <p:extLst>
      <p:ext uri="{BB962C8B-B14F-4D97-AF65-F5344CB8AC3E}">
        <p14:creationId xmlns:p14="http://schemas.microsoft.com/office/powerpoint/2010/main" val="126460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6E6BB705-4211-482D-9FF6-AB9063D444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4" t="2583" r="3962" b="1735"/>
          <a:stretch/>
        </p:blipFill>
        <p:spPr>
          <a:xfrm>
            <a:off x="0" y="0"/>
            <a:ext cx="6724357" cy="685800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42EEFC2E-F7EA-478A-94A2-BE2CDF8818CA}"/>
              </a:ext>
            </a:extLst>
          </p:cNvPr>
          <p:cNvSpPr txBox="1"/>
          <p:nvPr/>
        </p:nvSpPr>
        <p:spPr>
          <a:xfrm>
            <a:off x="6724357" y="1125415"/>
            <a:ext cx="232116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Arial Rounded MT Bold" panose="020F0704030504030204" pitchFamily="34" charset="0"/>
              </a:rPr>
              <a:t>Ezzel szemben a valóság: egy názáreti ismeretlen fiatal lánynak, /akit Isten az idők kezdete előtt kiválasztott, és léte pillanatától ment maradt az eredeti bűn terhétől/ megjelenik Gábor angyal.</a:t>
            </a:r>
          </a:p>
        </p:txBody>
      </p:sp>
    </p:spTree>
    <p:extLst>
      <p:ext uri="{BB962C8B-B14F-4D97-AF65-F5344CB8AC3E}">
        <p14:creationId xmlns:p14="http://schemas.microsoft.com/office/powerpoint/2010/main" val="52387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1113</Words>
  <Application>Microsoft Office PowerPoint</Application>
  <PresentationFormat>Diavetítés a képernyőre (4:3 oldalarány)</PresentationFormat>
  <Paragraphs>26</Paragraphs>
  <Slides>25</Slides>
  <Notes>0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25</vt:i4>
      </vt:variant>
    </vt:vector>
  </HeadingPairs>
  <TitlesOfParts>
    <vt:vector size="30" baseType="lpstr">
      <vt:lpstr>Arial</vt:lpstr>
      <vt:lpstr>Arial Rounded MT Bold</vt:lpstr>
      <vt:lpstr>Calibri</vt:lpstr>
      <vt:lpstr>Calibri Light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Lépes Katalin</dc:creator>
  <cp:lastModifiedBy>Lépes Katalin</cp:lastModifiedBy>
  <cp:revision>38</cp:revision>
  <dcterms:created xsi:type="dcterms:W3CDTF">2025-12-16T14:59:33Z</dcterms:created>
  <dcterms:modified xsi:type="dcterms:W3CDTF">2025-12-18T06:31:19Z</dcterms:modified>
</cp:coreProperties>
</file>