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pes Katalin" initials="LK" lastIdx="1" clrIdx="0">
    <p:extLst>
      <p:ext uri="{19B8F6BF-5375-455C-9EA6-DF929625EA0E}">
        <p15:presenceInfo xmlns:p15="http://schemas.microsoft.com/office/powerpoint/2012/main" userId="7227bbbf331c7e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0T12:10:24.181" idx="1">
    <p:pos x="5760" y="-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7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1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6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9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0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8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0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8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3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1CB4-D0F2-4130-9B26-848CC81386FC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B78C-03CC-4347-9DE0-D131C3FE5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0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3B85F5E-0AD7-468C-BB1B-F1628E63E1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b="5707"/>
          <a:stretch/>
        </p:blipFill>
        <p:spPr>
          <a:xfrm>
            <a:off x="4079" y="0"/>
            <a:ext cx="9139921" cy="549843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0B5847F-402F-4705-BD84-BA1B3AF243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34814" r="44948" b="23080"/>
          <a:stretch/>
        </p:blipFill>
        <p:spPr>
          <a:xfrm>
            <a:off x="3741821" y="1479885"/>
            <a:ext cx="644577" cy="51735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FBFC8F8-26B9-4340-84A8-4867600295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30328" r="49587" b="21940"/>
          <a:stretch/>
        </p:blipFill>
        <p:spPr>
          <a:xfrm>
            <a:off x="4061544" y="745960"/>
            <a:ext cx="644577" cy="63767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1BA0693-3711-46CB-950E-F51C86BF3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8" t="34561" r="13355" b="41404"/>
          <a:stretch/>
        </p:blipFill>
        <p:spPr>
          <a:xfrm>
            <a:off x="4572000" y="228602"/>
            <a:ext cx="713728" cy="517358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06915476-9C30-4902-AC0A-CC22ABD1FB82}"/>
              </a:ext>
            </a:extLst>
          </p:cNvPr>
          <p:cNvSpPr/>
          <p:nvPr/>
        </p:nvSpPr>
        <p:spPr>
          <a:xfrm>
            <a:off x="447963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F3C7AD1A-6FC5-4292-ADC1-4E8708C40E6B}"/>
              </a:ext>
            </a:extLst>
          </p:cNvPr>
          <p:cNvSpPr/>
          <p:nvPr/>
        </p:nvSpPr>
        <p:spPr>
          <a:xfrm>
            <a:off x="135240" y="5727033"/>
            <a:ext cx="8873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Advent III. </a:t>
            </a:r>
            <a:r>
              <a:rPr lang="hu-HU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gaudete</a:t>
            </a:r>
            <a:r>
              <a:rPr lang="hu-H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vasárnap </a:t>
            </a:r>
            <a:r>
              <a:rPr lang="hu-H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2025</a:t>
            </a:r>
          </a:p>
        </p:txBody>
      </p:sp>
      <p:pic>
        <p:nvPicPr>
          <p:cNvPr id="2" name="Advent III gaudete vasárnap 2025">
            <a:hlinkClick r:id="" action="ppaction://media"/>
            <a:extLst>
              <a:ext uri="{FF2B5EF4-FFF2-40B4-BE49-F238E27FC236}">
                <a16:creationId xmlns:a16="http://schemas.microsoft.com/office/drawing/2014/main" id="{7B3E3460-EE0D-484A-9675-B863051A5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096A2EF-7106-44FC-B561-C36FDF2CD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2" t="701" r="-74" b="-701"/>
          <a:stretch/>
        </p:blipFill>
        <p:spPr>
          <a:xfrm>
            <a:off x="2671011" y="-5081"/>
            <a:ext cx="6597814" cy="699542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84CB1F4-519D-4B6C-A38C-16A4DA3FE881}"/>
              </a:ext>
            </a:extLst>
          </p:cNvPr>
          <p:cNvSpPr txBox="1"/>
          <p:nvPr/>
        </p:nvSpPr>
        <p:spPr>
          <a:xfrm>
            <a:off x="295422" y="1041009"/>
            <a:ext cx="22226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  <a:r>
              <a:rPr lang="hu-HU" sz="2000" dirty="0">
                <a:latin typeface="Bahnschrift" panose="020B0502040204020203" pitchFamily="34" charset="0"/>
              </a:rPr>
              <a:t>A Messiás eljövetelét és annak áldásait a természet soha nem látott pompájával és mindent betöltő gazdagságával ábrázolja a próféta. Isten dicsősége mindent betölt, vagyis </a:t>
            </a:r>
            <a:r>
              <a:rPr lang="hu-HU" sz="2000" b="1" dirty="0">
                <a:latin typeface="Bahnschrift" panose="020B0502040204020203" pitchFamily="34" charset="0"/>
              </a:rPr>
              <a:t>egy</a:t>
            </a:r>
            <a:r>
              <a:rPr lang="hu-HU" sz="2000" dirty="0">
                <a:latin typeface="Bahnschrift" panose="020B0502040204020203" pitchFamily="34" charset="0"/>
              </a:rPr>
              <a:t> igazság lesz, az Istené, és ez mindent virágba borít.</a:t>
            </a:r>
          </a:p>
        </p:txBody>
      </p:sp>
    </p:spTree>
    <p:extLst>
      <p:ext uri="{BB962C8B-B14F-4D97-AF65-F5344CB8AC3E}">
        <p14:creationId xmlns:p14="http://schemas.microsoft.com/office/powerpoint/2010/main" val="36939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F2C4541-FA38-4E9F-B995-9C144FEC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8423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AFA204F-100A-4696-99BE-B76D258A17CB}"/>
              </a:ext>
            </a:extLst>
          </p:cNvPr>
          <p:cNvSpPr txBox="1"/>
          <p:nvPr/>
        </p:nvSpPr>
        <p:spPr>
          <a:xfrm>
            <a:off x="234615" y="5402179"/>
            <a:ext cx="867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Számunkra ez a csoda akkor kezd megszületni, amikor belátjuk, hogy szükségünk van a segítségre, és hogy Isten az ajtóban áll, és arra vár, hogy behívjuk, és átadjuk neki mindazt, ami fáj, ami nehéz.</a:t>
            </a:r>
          </a:p>
        </p:txBody>
      </p:sp>
    </p:spTree>
    <p:extLst>
      <p:ext uri="{BB962C8B-B14F-4D97-AF65-F5344CB8AC3E}">
        <p14:creationId xmlns:p14="http://schemas.microsoft.com/office/powerpoint/2010/main" val="36535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E5018E7-6EB7-4333-9ACC-002F2C150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DFD99DC-3B6F-4FE2-9B4B-1F66DB4E79A7}"/>
              </a:ext>
            </a:extLst>
          </p:cNvPr>
          <p:cNvSpPr txBox="1"/>
          <p:nvPr/>
        </p:nvSpPr>
        <p:spPr>
          <a:xfrm>
            <a:off x="541421" y="324853"/>
            <a:ext cx="789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Bahnschrift" panose="020B0502040204020203" pitchFamily="34" charset="0"/>
              </a:rPr>
              <a:t>Tanuljuk meg a kikerülhetetlen, olykor fájdalmas dolgokat is rábízni az Istenre, hogy Ő mutasson megoldást a számunkra! Bízzunk benne, hogy neki van hatalma a pusztulásba is életet lehelni, mely képes termét hozni!</a:t>
            </a:r>
          </a:p>
        </p:txBody>
      </p:sp>
    </p:spTree>
    <p:extLst>
      <p:ext uri="{BB962C8B-B14F-4D97-AF65-F5344CB8AC3E}">
        <p14:creationId xmlns:p14="http://schemas.microsoft.com/office/powerpoint/2010/main" val="34112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8385CD-1FCD-4FA2-92BC-7B031C1DD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18887"/>
          <a:stretch/>
        </p:blipFill>
        <p:spPr>
          <a:xfrm>
            <a:off x="0" y="0"/>
            <a:ext cx="5883442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25B62FB-238B-4E64-A7DC-5080D59F8C0D}"/>
              </a:ext>
            </a:extLst>
          </p:cNvPr>
          <p:cNvSpPr txBox="1"/>
          <p:nvPr/>
        </p:nvSpPr>
        <p:spPr>
          <a:xfrm>
            <a:off x="6075947" y="1046747"/>
            <a:ext cx="2899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A Jakab levélben ezt olvassuk: „Legyetek hát türelemmel, testvérek, az Úr eljöveteléig! Lám, a földműves türelemmel vár a föld termésére, míg a korai és a késői eső meg nem érkezik. Legyetek türelemmel ti is, erősítsétek meg szíveteket, mert az Úr eljövetelének ideje közel van.” </a:t>
            </a:r>
            <a:r>
              <a:rPr lang="hu-HU" dirty="0">
                <a:latin typeface="Bahnschrift" panose="020B0502040204020203" pitchFamily="34" charset="0"/>
              </a:rPr>
              <a:t>Jak5,78</a:t>
            </a:r>
          </a:p>
        </p:txBody>
      </p:sp>
    </p:spTree>
    <p:extLst>
      <p:ext uri="{BB962C8B-B14F-4D97-AF65-F5344CB8AC3E}">
        <p14:creationId xmlns:p14="http://schemas.microsoft.com/office/powerpoint/2010/main" val="17891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3FAB4D4-2B97-457B-9396-EBEE73C32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6A3A3DA-6A16-45D6-9BFF-AD3B03A3A195}"/>
              </a:ext>
            </a:extLst>
          </p:cNvPr>
          <p:cNvSpPr txBox="1"/>
          <p:nvPr/>
        </p:nvSpPr>
        <p:spPr>
          <a:xfrm>
            <a:off x="4895557" y="970671"/>
            <a:ext cx="3938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Hitünk próbája a türelem, de van amikor emberileg nem látunk megoldást, és megkísért a gondolat, hogy mi vegyük kézbe a sorsunk irányítását - szembe fordulva az Isten akaratával. Ez lehet jelentéktelennek látszó dolog, lehet életbevágó, de minden esetben, önsorsrontó.</a:t>
            </a:r>
          </a:p>
        </p:txBody>
      </p:sp>
    </p:spTree>
    <p:extLst>
      <p:ext uri="{BB962C8B-B14F-4D97-AF65-F5344CB8AC3E}">
        <p14:creationId xmlns:p14="http://schemas.microsoft.com/office/powerpoint/2010/main" val="9452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CA309CB-AD99-420E-8B55-B77B6203B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t="896" r="14496" b="1034"/>
          <a:stretch/>
        </p:blipFill>
        <p:spPr>
          <a:xfrm>
            <a:off x="3303525" y="0"/>
            <a:ext cx="5840475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CAE3EB3-95B2-45BC-ADDB-32A5663A797F}"/>
              </a:ext>
            </a:extLst>
          </p:cNvPr>
          <p:cNvSpPr txBox="1"/>
          <p:nvPr/>
        </p:nvSpPr>
        <p:spPr>
          <a:xfrm>
            <a:off x="264904" y="1216115"/>
            <a:ext cx="30386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„Testvérek, ne panaszkodjatok egymásra, nehogy ítéletet vonjatok magatokra! Nézzétek, a bíró már az ajtóban áll! Testvérek, a szenvedés elviselésében és a kitartó türelemben vegyetek példát a prófétákról, akik az Úr nevében szóltak!” </a:t>
            </a:r>
          </a:p>
          <a:p>
            <a:r>
              <a:rPr lang="hu-HU" dirty="0">
                <a:latin typeface="Bahnschrift" panose="020B0502040204020203" pitchFamily="34" charset="0"/>
              </a:rPr>
              <a:t>Jak5,9-10</a:t>
            </a:r>
          </a:p>
        </p:txBody>
      </p:sp>
    </p:spTree>
    <p:extLst>
      <p:ext uri="{BB962C8B-B14F-4D97-AF65-F5344CB8AC3E}">
        <p14:creationId xmlns:p14="http://schemas.microsoft.com/office/powerpoint/2010/main" val="31829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F4A421E-59C4-4F7D-8124-47A352CF3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9825"/>
          <a:stretch/>
        </p:blipFill>
        <p:spPr>
          <a:xfrm>
            <a:off x="0" y="0"/>
            <a:ext cx="5955632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90F5E69-0FBA-4237-86D0-FBC54756EE36}"/>
              </a:ext>
            </a:extLst>
          </p:cNvPr>
          <p:cNvSpPr txBox="1"/>
          <p:nvPr/>
        </p:nvSpPr>
        <p:spPr>
          <a:xfrm>
            <a:off x="6077243" y="1421578"/>
            <a:ext cx="2912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A vasárnapi evangélium Keresztelő Szent Jánost állítja elénk, Jézus </a:t>
            </a:r>
            <a:r>
              <a:rPr lang="hu-HU" sz="2000" dirty="0" err="1">
                <a:latin typeface="Bahnschrift" panose="020B0502040204020203" pitchFamily="34" charset="0"/>
              </a:rPr>
              <a:t>előfutárát</a:t>
            </a:r>
            <a:r>
              <a:rPr lang="hu-HU" sz="2000" dirty="0">
                <a:latin typeface="Bahnschrift" panose="020B0502040204020203" pitchFamily="34" charset="0"/>
              </a:rPr>
              <a:t>. „Közben János a börtönben hallott Jézus tetteiről. Elküldte tanítványait, hogy kérdezzék meg: „Te vagy az eljövendő, vagy mást várjunk?” </a:t>
            </a:r>
            <a:r>
              <a:rPr lang="hu-HU" dirty="0">
                <a:latin typeface="Bahnschrift" panose="020B0502040204020203" pitchFamily="34" charset="0"/>
              </a:rPr>
              <a:t>Mt11,2-3</a:t>
            </a:r>
          </a:p>
        </p:txBody>
      </p:sp>
    </p:spTree>
    <p:extLst>
      <p:ext uri="{BB962C8B-B14F-4D97-AF65-F5344CB8AC3E}">
        <p14:creationId xmlns:p14="http://schemas.microsoft.com/office/powerpoint/2010/main" val="28342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A5EA1F7-7E92-4EA0-9E46-33D116C6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/>
          <a:stretch/>
        </p:blipFill>
        <p:spPr>
          <a:xfrm>
            <a:off x="0" y="0"/>
            <a:ext cx="604851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E223DB5-BC25-411B-A912-88C8C64748DD}"/>
              </a:ext>
            </a:extLst>
          </p:cNvPr>
          <p:cNvSpPr txBox="1"/>
          <p:nvPr/>
        </p:nvSpPr>
        <p:spPr>
          <a:xfrm>
            <a:off x="6217920" y="801858"/>
            <a:ext cx="27994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Meglepő, de egyben vigasztaló is, hogy Keresztelő Szent Jánosnak, akit a továbbiakban Jézus a legnagyobbnak nevez az asszonyok </a:t>
            </a:r>
            <a:r>
              <a:rPr lang="hu-HU" sz="2000" dirty="0" err="1">
                <a:latin typeface="Bahnschrift" panose="020B0502040204020203" pitchFamily="34" charset="0"/>
              </a:rPr>
              <a:t>szülöttei</a:t>
            </a:r>
            <a:r>
              <a:rPr lang="hu-HU" sz="2000" dirty="0">
                <a:latin typeface="Bahnschrift" panose="020B0502040204020203" pitchFamily="34" charset="0"/>
              </a:rPr>
              <a:t> között, neki is támadnak kételyei. A hívő ember élete nem előre megírt forgatókönyv. A feltétel nélküli hitet nem kapjuk készen, azért meg kell küzdenünk.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418A1B8-FB0C-4AB1-BD4C-1AFCF75549DE}"/>
              </a:ext>
            </a:extLst>
          </p:cNvPr>
          <p:cNvSpPr txBox="1"/>
          <p:nvPr/>
        </p:nvSpPr>
        <p:spPr>
          <a:xfrm>
            <a:off x="1463040" y="6513342"/>
            <a:ext cx="1744394" cy="5944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2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C164A20-33DD-44C0-BEE5-7C6662C0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" y="2481"/>
            <a:ext cx="8810306" cy="685551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5146EE3-AD64-4F28-9EEC-6652BB6EE408}"/>
              </a:ext>
            </a:extLst>
          </p:cNvPr>
          <p:cNvSpPr txBox="1"/>
          <p:nvPr/>
        </p:nvSpPr>
        <p:spPr>
          <a:xfrm>
            <a:off x="3981157" y="140677"/>
            <a:ext cx="4994401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János kérdésére: „Jézus így válaszolt: „Menjetek, s adjátok tudtul Jánosnak, amit hallotok és láttok. A vakok látnak, sánták járnak, süketek hallanak, halottak feltámadnak, a szegényeknek pedig hirdetik az evangéliumot. Boldog, aki nem botránkozik rajtam.” </a:t>
            </a:r>
            <a:r>
              <a:rPr lang="hu-HU" b="1" dirty="0">
                <a:solidFill>
                  <a:schemeClr val="bg1"/>
                </a:solidFill>
                <a:latin typeface="Bahnschrift" panose="020B0502040204020203" pitchFamily="34" charset="0"/>
              </a:rPr>
              <a:t>Mt11,3-6</a:t>
            </a:r>
          </a:p>
        </p:txBody>
      </p:sp>
    </p:spTree>
    <p:extLst>
      <p:ext uri="{BB962C8B-B14F-4D97-AF65-F5344CB8AC3E}">
        <p14:creationId xmlns:p14="http://schemas.microsoft.com/office/powerpoint/2010/main" val="34548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C896D72-943F-4740-8F43-09AD4C092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9" y="0"/>
            <a:ext cx="9200417" cy="517691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5804073-F301-469F-B899-5FB7EA45A909}"/>
              </a:ext>
            </a:extLst>
          </p:cNvPr>
          <p:cNvSpPr txBox="1"/>
          <p:nvPr/>
        </p:nvSpPr>
        <p:spPr>
          <a:xfrm>
            <a:off x="4839286" y="0"/>
            <a:ext cx="4332922" cy="38123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D12ED80-F8F8-4499-BB7B-410AD5A6A3B8}"/>
              </a:ext>
            </a:extLst>
          </p:cNvPr>
          <p:cNvSpPr txBox="1"/>
          <p:nvPr/>
        </p:nvSpPr>
        <p:spPr>
          <a:xfrm>
            <a:off x="154745" y="5359791"/>
            <a:ext cx="8806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János a kortársaihoz hasonlóan dicsőséges, hatalommal felruházott Messiást vár, aki látványosan megvalósítja Isten uralmát. Több próféta ilyen Messiást vizionált, és ezt sokkal könnyebb elképzelni, hiszen az ember vágyainak sokkal jobban megfelel.</a:t>
            </a:r>
          </a:p>
        </p:txBody>
      </p:sp>
    </p:spTree>
    <p:extLst>
      <p:ext uri="{BB962C8B-B14F-4D97-AF65-F5344CB8AC3E}">
        <p14:creationId xmlns:p14="http://schemas.microsoft.com/office/powerpoint/2010/main" val="16226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497FAF6-D921-4450-BAA5-D75ED1DA5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FDC6773-95C1-4BF0-9612-B94CF3D60039}"/>
              </a:ext>
            </a:extLst>
          </p:cNvPr>
          <p:cNvSpPr txBox="1"/>
          <p:nvPr/>
        </p:nvSpPr>
        <p:spPr>
          <a:xfrm>
            <a:off x="180474" y="543827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Bahnschrift" panose="020B0502040204020203" pitchFamily="34" charset="0"/>
              </a:rPr>
              <a:t>Gaudete</a:t>
            </a:r>
            <a:r>
              <a:rPr lang="hu-HU" sz="2000" dirty="0">
                <a:latin typeface="Bahnschrift" panose="020B0502040204020203" pitchFamily="34" charset="0"/>
              </a:rPr>
              <a:t>, örvendjetek, mondja az Egyház ezen a vasárnapon. Isten az öröm Istene, és ezt az örömet akarja megosztani gyermekeivel.</a:t>
            </a:r>
          </a:p>
        </p:txBody>
      </p:sp>
    </p:spTree>
    <p:extLst>
      <p:ext uri="{BB962C8B-B14F-4D97-AF65-F5344CB8AC3E}">
        <p14:creationId xmlns:p14="http://schemas.microsoft.com/office/powerpoint/2010/main" val="35863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D6ECE05-1835-4106-B001-DF68C38AF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359" r="12203" b="2258"/>
          <a:stretch/>
        </p:blipFill>
        <p:spPr>
          <a:xfrm>
            <a:off x="0" y="0"/>
            <a:ext cx="6340642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2BEB654-EFC8-4370-82CA-8E48DBD99C80}"/>
              </a:ext>
            </a:extLst>
          </p:cNvPr>
          <p:cNvSpPr txBox="1"/>
          <p:nvPr/>
        </p:nvSpPr>
        <p:spPr>
          <a:xfrm>
            <a:off x="6527409" y="1055077"/>
            <a:ext cx="2405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Hányszor szeretnénk „szent haraggal” rendet tenni szűkebb és </a:t>
            </a:r>
            <a:r>
              <a:rPr lang="hu-HU" sz="2000">
                <a:latin typeface="Bahnschrift" panose="020B0502040204020203" pitchFamily="34" charset="0"/>
              </a:rPr>
              <a:t>tágabb világunkban? </a:t>
            </a:r>
            <a:r>
              <a:rPr lang="hu-HU" sz="2000" dirty="0">
                <a:latin typeface="Bahnschrift" panose="020B0502040204020203" pitchFamily="34" charset="0"/>
              </a:rPr>
              <a:t>Hányszor gondoljuk és sokszor mondjuk, hogy Isten ezt hogyan engedheti meg?</a:t>
            </a:r>
          </a:p>
        </p:txBody>
      </p:sp>
    </p:spTree>
    <p:extLst>
      <p:ext uri="{BB962C8B-B14F-4D97-AF65-F5344CB8AC3E}">
        <p14:creationId xmlns:p14="http://schemas.microsoft.com/office/powerpoint/2010/main" val="2239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2ED0153-2912-4E7A-8922-658A7ECF0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1662"/>
          <a:stretch/>
        </p:blipFill>
        <p:spPr>
          <a:xfrm>
            <a:off x="-51371" y="0"/>
            <a:ext cx="9195371" cy="662940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34E2415-C17A-4AAF-BDA6-D691651E98E2}"/>
              </a:ext>
            </a:extLst>
          </p:cNvPr>
          <p:cNvSpPr txBox="1"/>
          <p:nvPr/>
        </p:nvSpPr>
        <p:spPr>
          <a:xfrm>
            <a:off x="0" y="276726"/>
            <a:ext cx="3019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Bahnschrift" panose="020B0502040204020203" pitchFamily="34" charset="0"/>
              </a:rPr>
              <a:t>És Jézus Izajás próféciáját idézi szó szerint, amit most Ő életével, tanításával, cselekedeteivel beteljesít, hogy a szegények, a rászorulók, az elesettek pártfogója. Nem a harc, vagy az erőszak eszközével, hanem az irgalmas szeretettel. </a:t>
            </a:r>
          </a:p>
        </p:txBody>
      </p:sp>
    </p:spTree>
    <p:extLst>
      <p:ext uri="{BB962C8B-B14F-4D97-AF65-F5344CB8AC3E}">
        <p14:creationId xmlns:p14="http://schemas.microsoft.com/office/powerpoint/2010/main" val="37025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4598EE8-2A81-4422-8E85-0366D6B7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262" cy="516154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AD33F6D-953A-4988-B82B-5A0B9D833232}"/>
              </a:ext>
            </a:extLst>
          </p:cNvPr>
          <p:cNvSpPr txBox="1"/>
          <p:nvPr/>
        </p:nvSpPr>
        <p:spPr>
          <a:xfrm>
            <a:off x="193605" y="5226784"/>
            <a:ext cx="8783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Az akkori emberektől is távol állt ez a fajta magatartás, mint korunk embereitől, vagyis mi magunktól is. Hiszen mennyivel könnyebb felháborodni és igazságot szolgáltatni mindazoknak, akik problémát jelentenek, mint lehajolni és akár a durva elutasítást is vállalva szeretni őket.</a:t>
            </a:r>
          </a:p>
        </p:txBody>
      </p:sp>
    </p:spTree>
    <p:extLst>
      <p:ext uri="{BB962C8B-B14F-4D97-AF65-F5344CB8AC3E}">
        <p14:creationId xmlns:p14="http://schemas.microsoft.com/office/powerpoint/2010/main" val="22794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FA416B0-D283-47A0-8302-7DE118C7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59F3D29-E166-4A74-8C0A-3F2857B89ACC}"/>
              </a:ext>
            </a:extLst>
          </p:cNvPr>
          <p:cNvSpPr txBox="1"/>
          <p:nvPr/>
        </p:nvSpPr>
        <p:spPr>
          <a:xfrm>
            <a:off x="120314" y="0"/>
            <a:ext cx="620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Bahnschrift" panose="020B0502040204020203" pitchFamily="34" charset="0"/>
              </a:rPr>
              <a:t>Jézus azt mondja János </a:t>
            </a:r>
            <a:r>
              <a:rPr lang="hu-HU" sz="2000" dirty="0" err="1">
                <a:solidFill>
                  <a:schemeClr val="bg1"/>
                </a:solidFill>
                <a:latin typeface="Bahnschrift" panose="020B0502040204020203" pitchFamily="34" charset="0"/>
              </a:rPr>
              <a:t>küldötteinek</a:t>
            </a:r>
            <a:r>
              <a:rPr lang="hu-HU" sz="2000" dirty="0">
                <a:solidFill>
                  <a:schemeClr val="bg1"/>
                </a:solidFill>
                <a:latin typeface="Bahnschrift" panose="020B0502040204020203" pitchFamily="34" charset="0"/>
              </a:rPr>
              <a:t> végszóként, hogy „Boldog, aki nem botránkozik meg rajtam”, aki nem utasítja el ezt a jézusi lelkületet, annak boldogság költözik a szívébe az életébe. </a:t>
            </a:r>
          </a:p>
        </p:txBody>
      </p:sp>
    </p:spTree>
    <p:extLst>
      <p:ext uri="{BB962C8B-B14F-4D97-AF65-F5344CB8AC3E}">
        <p14:creationId xmlns:p14="http://schemas.microsoft.com/office/powerpoint/2010/main" val="32947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43E72ED-4CEE-4790-B4BD-85477FD8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564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EBE6522-BBAC-4B65-A6C7-963F3B371CC7}"/>
              </a:ext>
            </a:extLst>
          </p:cNvPr>
          <p:cNvSpPr txBox="1"/>
          <p:nvPr/>
        </p:nvSpPr>
        <p:spPr>
          <a:xfrm>
            <a:off x="114299" y="5209676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Tudjuk, érezzük, tapasztaljuk, hogy egész valónkat: értelmünket, akaratunkat, szívünket, oda kell adni, ha meg akarjuk nyerni a legtöbbet: az Isten szeretetét, örömét, vagyis mindent. A karácsonykor földre lépő Isten Fiát.</a:t>
            </a:r>
          </a:p>
        </p:txBody>
      </p:sp>
    </p:spTree>
    <p:extLst>
      <p:ext uri="{BB962C8B-B14F-4D97-AF65-F5344CB8AC3E}">
        <p14:creationId xmlns:p14="http://schemas.microsoft.com/office/powerpoint/2010/main" val="42868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25741A5F-9EF3-4894-B5FD-84C02F31C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 b="6052"/>
          <a:stretch/>
        </p:blipFill>
        <p:spPr>
          <a:xfrm>
            <a:off x="0" y="0"/>
            <a:ext cx="9144000" cy="529389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FC7192F-D61F-4B6A-9B31-8FEE35E7FBDB}"/>
              </a:ext>
            </a:extLst>
          </p:cNvPr>
          <p:cNvSpPr txBox="1"/>
          <p:nvPr/>
        </p:nvSpPr>
        <p:spPr>
          <a:xfrm>
            <a:off x="276725" y="5474368"/>
            <a:ext cx="871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Az előző két hétben láttuk azt, hogy mennyi teher nehezedik az emberre azáltal, hogy távol került a  legfőbb jótól, hogy mennyire nem akart és akar függeni attól, akinek a létét köszönheti, és akitől minden jó  származik.</a:t>
            </a:r>
          </a:p>
        </p:txBody>
      </p:sp>
    </p:spTree>
    <p:extLst>
      <p:ext uri="{BB962C8B-B14F-4D97-AF65-F5344CB8AC3E}">
        <p14:creationId xmlns:p14="http://schemas.microsoft.com/office/powerpoint/2010/main" val="41826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18AB148-D11E-492E-AF19-8168EF1A2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>
          <a:xfrm>
            <a:off x="0" y="0"/>
            <a:ext cx="9131970" cy="54142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7F12A2-4572-49EC-8A33-6D90398DF546}"/>
              </a:ext>
            </a:extLst>
          </p:cNvPr>
          <p:cNvSpPr txBox="1"/>
          <p:nvPr/>
        </p:nvSpPr>
        <p:spPr>
          <a:xfrm>
            <a:off x="180474" y="5582653"/>
            <a:ext cx="8771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Isten évezredek óta vezeti az Egyházát és az egyes embert, aki időről-időre éhezi a békét, a biztonságot és azt a reményt, hogy minden nehézség, minden fájdalom értelmet nyerjen az életében.</a:t>
            </a:r>
          </a:p>
        </p:txBody>
      </p:sp>
    </p:spTree>
    <p:extLst>
      <p:ext uri="{BB962C8B-B14F-4D97-AF65-F5344CB8AC3E}">
        <p14:creationId xmlns:p14="http://schemas.microsoft.com/office/powerpoint/2010/main" val="24191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6294CF6-4700-4332-8D0A-5C052092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809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8D3983E-0402-4246-B07C-07B03333906D}"/>
              </a:ext>
            </a:extLst>
          </p:cNvPr>
          <p:cNvSpPr txBox="1"/>
          <p:nvPr/>
        </p:nvSpPr>
        <p:spPr>
          <a:xfrm>
            <a:off x="4223084" y="1467853"/>
            <a:ext cx="4752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Ha merünk szembenézni a hiányainkkal, és belátjuk, hogy az élet túl nehéz, és egyedül nem tudjuk megvívni harcainkat, akkor megtapasztalhatjuk, hogy nem vagyunk egyedül. Ebben a helyzetben talán csak néhány fokot, esetleg 180-at kell fordulnunk, hogy megértsük, hogy kik vagyunk, és mire vágyódunk, és ekkor lassan helyére kerülnek a dolgok.</a:t>
            </a:r>
          </a:p>
        </p:txBody>
      </p:sp>
    </p:spTree>
    <p:extLst>
      <p:ext uri="{BB962C8B-B14F-4D97-AF65-F5344CB8AC3E}">
        <p14:creationId xmlns:p14="http://schemas.microsoft.com/office/powerpoint/2010/main" val="5685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51241E6-152C-434D-B513-04DF6A47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981" cy="516676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A2459BE-37C9-4B23-BC89-170E0D32947A}"/>
              </a:ext>
            </a:extLst>
          </p:cNvPr>
          <p:cNvSpPr txBox="1"/>
          <p:nvPr/>
        </p:nvSpPr>
        <p:spPr>
          <a:xfrm>
            <a:off x="469231" y="5606716"/>
            <a:ext cx="861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És ekkor nem varázsütésre tűnnek  el az eddig egyedül hordozott </a:t>
            </a:r>
            <a:r>
              <a:rPr lang="hu-HU" sz="2000" dirty="0" err="1">
                <a:latin typeface="Bahnschrift" panose="020B0502040204020203" pitchFamily="34" charset="0"/>
              </a:rPr>
              <a:t>terhek</a:t>
            </a:r>
            <a:r>
              <a:rPr lang="hu-HU" sz="2000" dirty="0">
                <a:latin typeface="Bahnschrift" panose="020B0502040204020203" pitchFamily="34" charset="0"/>
              </a:rPr>
              <a:t>, fájdalmak, ürességek, céltalanságok, bűnök, hanem világosság gyúl az életemben.</a:t>
            </a:r>
          </a:p>
        </p:txBody>
      </p:sp>
    </p:spTree>
    <p:extLst>
      <p:ext uri="{BB962C8B-B14F-4D97-AF65-F5344CB8AC3E}">
        <p14:creationId xmlns:p14="http://schemas.microsoft.com/office/powerpoint/2010/main" val="17915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0188E73-AB40-4982-A3B6-1682A7A98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b="9605"/>
          <a:stretch/>
        </p:blipFill>
        <p:spPr>
          <a:xfrm>
            <a:off x="0" y="0"/>
            <a:ext cx="9144000" cy="51976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0B5DA-4C88-4F7C-8174-85D17266CA08}"/>
              </a:ext>
            </a:extLst>
          </p:cNvPr>
          <p:cNvSpPr txBox="1"/>
          <p:nvPr/>
        </p:nvSpPr>
        <p:spPr>
          <a:xfrm>
            <a:off x="138363" y="5197642"/>
            <a:ext cx="8867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Kezdem felfedezni az életem legjelentéktelenebb eseményeitől kezdve a </a:t>
            </a:r>
            <a:r>
              <a:rPr lang="hu-HU" sz="2000" dirty="0" err="1">
                <a:latin typeface="Bahnschrift" panose="020B0502040204020203" pitchFamily="34" charset="0"/>
              </a:rPr>
              <a:t>sorsfordítokig</a:t>
            </a:r>
            <a:r>
              <a:rPr lang="hu-HU" sz="2000" dirty="0">
                <a:latin typeface="Bahnschrift" panose="020B0502040204020203" pitchFamily="34" charset="0"/>
              </a:rPr>
              <a:t>, hogy nem kell mindezt egyedül hordoznom, mert valaki közelebb van hozzám, mint én önmagamhoz, csak meg kell szólítanom, és várni kell a válaszára. Fontos, hogy valóban várjak a válaszra, mely a lelkem mélyén születik meg, ahonnan minden öröm </a:t>
            </a:r>
            <a:r>
              <a:rPr lang="hu-HU" sz="2000" dirty="0" err="1">
                <a:latin typeface="Bahnschrift" panose="020B0502040204020203" pitchFamily="34" charset="0"/>
              </a:rPr>
              <a:t>forrásozik</a:t>
            </a:r>
            <a:r>
              <a:rPr lang="hu-HU" sz="20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0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1531B68-398C-470D-8A78-C28E3E86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DB31AA3-3760-4D1A-8EDA-E55DFD174FB2}"/>
              </a:ext>
            </a:extLst>
          </p:cNvPr>
          <p:cNvSpPr txBox="1"/>
          <p:nvPr/>
        </p:nvSpPr>
        <p:spPr>
          <a:xfrm>
            <a:off x="1660357" y="108284"/>
            <a:ext cx="6906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Nagyon emberi megközelítés, de ez olyan mint amikor valaki végképp eltéved a vadonban, és céltalanul bolyong minden reményét elveszítve, és ekkor jön valaki, aki biztos kézzel kivezeti a keresett útra.</a:t>
            </a:r>
          </a:p>
        </p:txBody>
      </p:sp>
    </p:spTree>
    <p:extLst>
      <p:ext uri="{BB962C8B-B14F-4D97-AF65-F5344CB8AC3E}">
        <p14:creationId xmlns:p14="http://schemas.microsoft.com/office/powerpoint/2010/main" val="20429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2A495D8-694C-4142-84D5-51737591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5564D4D-C89E-4C31-A3F7-EBD113CBEC3C}"/>
              </a:ext>
            </a:extLst>
          </p:cNvPr>
          <p:cNvSpPr txBox="1"/>
          <p:nvPr/>
        </p:nvSpPr>
        <p:spPr>
          <a:xfrm>
            <a:off x="96253" y="5354053"/>
            <a:ext cx="8855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Erről az örömről így ír a próféta: „Örüljön a puszta és a kiaszott vidék, ujjongjon a sivatag és viruljon. Virulva viruljon, mint a liliom, és örömében ujjongva daloljon! Mert övé a Libanon dicsősége, a </a:t>
            </a:r>
            <a:r>
              <a:rPr lang="hu-HU" sz="2000" dirty="0" err="1">
                <a:latin typeface="Bahnschrift" panose="020B0502040204020203" pitchFamily="34" charset="0"/>
              </a:rPr>
              <a:t>Kármel</a:t>
            </a:r>
            <a:r>
              <a:rPr lang="hu-HU" sz="2000" dirty="0">
                <a:latin typeface="Bahnschrift" panose="020B0502040204020203" pitchFamily="34" charset="0"/>
              </a:rPr>
              <a:t> és a Sáron pompája; meglátják az Úr dicsőségét, Istenünk ragyogó fölségét.” </a:t>
            </a:r>
            <a:r>
              <a:rPr lang="hu-HU" dirty="0">
                <a:latin typeface="Bahnschrift" panose="020B0502040204020203" pitchFamily="34" charset="0"/>
              </a:rPr>
              <a:t>Iz35, 1-2</a:t>
            </a:r>
          </a:p>
        </p:txBody>
      </p:sp>
    </p:spTree>
    <p:extLst>
      <p:ext uri="{BB962C8B-B14F-4D97-AF65-F5344CB8AC3E}">
        <p14:creationId xmlns:p14="http://schemas.microsoft.com/office/powerpoint/2010/main" val="5289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980</Words>
  <Application>Microsoft Office PowerPoint</Application>
  <PresentationFormat>Diavetítés a képernyőre (4:3 oldalarány)</PresentationFormat>
  <Paragraphs>25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Bahnschrift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34</cp:revision>
  <dcterms:created xsi:type="dcterms:W3CDTF">2025-12-10T08:19:43Z</dcterms:created>
  <dcterms:modified xsi:type="dcterms:W3CDTF">2025-12-11T09:40:30Z</dcterms:modified>
</cp:coreProperties>
</file>