
<file path=[Content_Types].xml><?xml version="1.0" encoding="utf-8"?>
<Types xmlns="http://schemas.openxmlformats.org/package/2006/content-types">
  <Default Extension="mp3" ContentType="audio/mpeg"/>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épes Katalin" initials="LK" lastIdx="1" clrIdx="0">
    <p:extLst>
      <p:ext uri="{19B8F6BF-5375-455C-9EA6-DF929625EA0E}">
        <p15:presenceInfo xmlns:p15="http://schemas.microsoft.com/office/powerpoint/2012/main" userId="7227bbbf331c7ec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46" autoAdjust="0"/>
    <p:restoredTop sz="94660"/>
  </p:normalViewPr>
  <p:slideViewPr>
    <p:cSldViewPr snapToGrid="0">
      <p:cViewPr varScale="1">
        <p:scale>
          <a:sx n="80" d="100"/>
          <a:sy n="80" d="100"/>
        </p:scale>
        <p:origin x="98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12-02T16:21:56.074" idx="1">
    <p:pos x="10" y="10"/>
    <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u-HU"/>
              <a:t>Mintacím szerkesztése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08E29D76-BABF-4654-89FD-1BF540C021FA}" type="datetimeFigureOut">
              <a:rPr lang="hu-HU" smtClean="0"/>
              <a:t>2025. 12. 03.</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99B145EF-0853-40FD-AB2C-749A893DFCA6}" type="slidenum">
              <a:rPr lang="hu-HU" smtClean="0"/>
              <a:t>‹#›</a:t>
            </a:fld>
            <a:endParaRPr lang="hu-HU"/>
          </a:p>
        </p:txBody>
      </p:sp>
    </p:spTree>
    <p:extLst>
      <p:ext uri="{BB962C8B-B14F-4D97-AF65-F5344CB8AC3E}">
        <p14:creationId xmlns:p14="http://schemas.microsoft.com/office/powerpoint/2010/main" val="104396049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08E29D76-BABF-4654-89FD-1BF540C021FA}" type="datetimeFigureOut">
              <a:rPr lang="hu-HU" smtClean="0"/>
              <a:t>2025. 12. 03.</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99B145EF-0853-40FD-AB2C-749A893DFCA6}" type="slidenum">
              <a:rPr lang="hu-HU" smtClean="0"/>
              <a:t>‹#›</a:t>
            </a:fld>
            <a:endParaRPr lang="hu-HU"/>
          </a:p>
        </p:txBody>
      </p:sp>
    </p:spTree>
    <p:extLst>
      <p:ext uri="{BB962C8B-B14F-4D97-AF65-F5344CB8AC3E}">
        <p14:creationId xmlns:p14="http://schemas.microsoft.com/office/powerpoint/2010/main" val="199595539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08E29D76-BABF-4654-89FD-1BF540C021FA}" type="datetimeFigureOut">
              <a:rPr lang="hu-HU" smtClean="0"/>
              <a:t>2025. 12. 03.</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99B145EF-0853-40FD-AB2C-749A893DFCA6}" type="slidenum">
              <a:rPr lang="hu-HU" smtClean="0"/>
              <a:t>‹#›</a:t>
            </a:fld>
            <a:endParaRPr lang="hu-HU"/>
          </a:p>
        </p:txBody>
      </p:sp>
    </p:spTree>
    <p:extLst>
      <p:ext uri="{BB962C8B-B14F-4D97-AF65-F5344CB8AC3E}">
        <p14:creationId xmlns:p14="http://schemas.microsoft.com/office/powerpoint/2010/main" val="101750554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08E29D76-BABF-4654-89FD-1BF540C021FA}" type="datetimeFigureOut">
              <a:rPr lang="hu-HU" smtClean="0"/>
              <a:t>2025. 12. 03.</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99B145EF-0853-40FD-AB2C-749A893DFCA6}" type="slidenum">
              <a:rPr lang="hu-HU" smtClean="0"/>
              <a:t>‹#›</a:t>
            </a:fld>
            <a:endParaRPr lang="hu-HU"/>
          </a:p>
        </p:txBody>
      </p:sp>
    </p:spTree>
    <p:extLst>
      <p:ext uri="{BB962C8B-B14F-4D97-AF65-F5344CB8AC3E}">
        <p14:creationId xmlns:p14="http://schemas.microsoft.com/office/powerpoint/2010/main" val="403454505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u-HU"/>
              <a:t>Mintacím szerkesztése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08E29D76-BABF-4654-89FD-1BF540C021FA}" type="datetimeFigureOut">
              <a:rPr lang="hu-HU" smtClean="0"/>
              <a:t>2025. 12. 03.</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99B145EF-0853-40FD-AB2C-749A893DFCA6}" type="slidenum">
              <a:rPr lang="hu-HU" smtClean="0"/>
              <a:t>‹#›</a:t>
            </a:fld>
            <a:endParaRPr lang="hu-HU"/>
          </a:p>
        </p:txBody>
      </p:sp>
    </p:spTree>
    <p:extLst>
      <p:ext uri="{BB962C8B-B14F-4D97-AF65-F5344CB8AC3E}">
        <p14:creationId xmlns:p14="http://schemas.microsoft.com/office/powerpoint/2010/main" val="278567543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08E29D76-BABF-4654-89FD-1BF540C021FA}" type="datetimeFigureOut">
              <a:rPr lang="hu-HU" smtClean="0"/>
              <a:t>2025. 12. 03.</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99B145EF-0853-40FD-AB2C-749A893DFCA6}" type="slidenum">
              <a:rPr lang="hu-HU" smtClean="0"/>
              <a:t>‹#›</a:t>
            </a:fld>
            <a:endParaRPr lang="hu-HU"/>
          </a:p>
        </p:txBody>
      </p:sp>
    </p:spTree>
    <p:extLst>
      <p:ext uri="{BB962C8B-B14F-4D97-AF65-F5344CB8AC3E}">
        <p14:creationId xmlns:p14="http://schemas.microsoft.com/office/powerpoint/2010/main" val="418528556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u-HU"/>
              <a:t>Mintacím szerkesztése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629842" y="2505075"/>
            <a:ext cx="3868340"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4629150" y="2505075"/>
            <a:ext cx="3887391"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08E29D76-BABF-4654-89FD-1BF540C021FA}" type="datetimeFigureOut">
              <a:rPr lang="hu-HU" smtClean="0"/>
              <a:t>2025. 12. 03.</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99B145EF-0853-40FD-AB2C-749A893DFCA6}" type="slidenum">
              <a:rPr lang="hu-HU" smtClean="0"/>
              <a:t>‹#›</a:t>
            </a:fld>
            <a:endParaRPr lang="hu-HU"/>
          </a:p>
        </p:txBody>
      </p:sp>
    </p:spTree>
    <p:extLst>
      <p:ext uri="{BB962C8B-B14F-4D97-AF65-F5344CB8AC3E}">
        <p14:creationId xmlns:p14="http://schemas.microsoft.com/office/powerpoint/2010/main" val="27049921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08E29D76-BABF-4654-89FD-1BF540C021FA}" type="datetimeFigureOut">
              <a:rPr lang="hu-HU" smtClean="0"/>
              <a:t>2025. 12. 03.</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99B145EF-0853-40FD-AB2C-749A893DFCA6}" type="slidenum">
              <a:rPr lang="hu-HU" smtClean="0"/>
              <a:t>‹#›</a:t>
            </a:fld>
            <a:endParaRPr lang="hu-HU"/>
          </a:p>
        </p:txBody>
      </p:sp>
    </p:spTree>
    <p:extLst>
      <p:ext uri="{BB962C8B-B14F-4D97-AF65-F5344CB8AC3E}">
        <p14:creationId xmlns:p14="http://schemas.microsoft.com/office/powerpoint/2010/main" val="47754984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29D76-BABF-4654-89FD-1BF540C021FA}" type="datetimeFigureOut">
              <a:rPr lang="hu-HU" smtClean="0"/>
              <a:t>2025. 12. 03.</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99B145EF-0853-40FD-AB2C-749A893DFCA6}" type="slidenum">
              <a:rPr lang="hu-HU" smtClean="0"/>
              <a:t>‹#›</a:t>
            </a:fld>
            <a:endParaRPr lang="hu-HU"/>
          </a:p>
        </p:txBody>
      </p:sp>
    </p:spTree>
    <p:extLst>
      <p:ext uri="{BB962C8B-B14F-4D97-AF65-F5344CB8AC3E}">
        <p14:creationId xmlns:p14="http://schemas.microsoft.com/office/powerpoint/2010/main" val="428493016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u-HU"/>
              <a:t>Mintacím szerkesztése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08E29D76-BABF-4654-89FD-1BF540C021FA}" type="datetimeFigureOut">
              <a:rPr lang="hu-HU" smtClean="0"/>
              <a:t>2025. 12. 03.</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99B145EF-0853-40FD-AB2C-749A893DFCA6}" type="slidenum">
              <a:rPr lang="hu-HU" smtClean="0"/>
              <a:t>‹#›</a:t>
            </a:fld>
            <a:endParaRPr lang="hu-HU"/>
          </a:p>
        </p:txBody>
      </p:sp>
    </p:spTree>
    <p:extLst>
      <p:ext uri="{BB962C8B-B14F-4D97-AF65-F5344CB8AC3E}">
        <p14:creationId xmlns:p14="http://schemas.microsoft.com/office/powerpoint/2010/main" val="252623483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u-HU"/>
              <a:t>Mintacím szerkesztése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08E29D76-BABF-4654-89FD-1BF540C021FA}" type="datetimeFigureOut">
              <a:rPr lang="hu-HU" smtClean="0"/>
              <a:t>2025. 12. 03.</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99B145EF-0853-40FD-AB2C-749A893DFCA6}" type="slidenum">
              <a:rPr lang="hu-HU" smtClean="0"/>
              <a:t>‹#›</a:t>
            </a:fld>
            <a:endParaRPr lang="hu-HU"/>
          </a:p>
        </p:txBody>
      </p:sp>
    </p:spTree>
    <p:extLst>
      <p:ext uri="{BB962C8B-B14F-4D97-AF65-F5344CB8AC3E}">
        <p14:creationId xmlns:p14="http://schemas.microsoft.com/office/powerpoint/2010/main" val="49186348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E29D76-BABF-4654-89FD-1BF540C021FA}" type="datetimeFigureOut">
              <a:rPr lang="hu-HU" smtClean="0"/>
              <a:t>2025. 12. 03.</a:t>
            </a:fld>
            <a:endParaRPr lang="hu-H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145EF-0853-40FD-AB2C-749A893DFCA6}" type="slidenum">
              <a:rPr lang="hu-HU" smtClean="0"/>
              <a:t>‹#›</a:t>
            </a:fld>
            <a:endParaRPr lang="hu-HU"/>
          </a:p>
        </p:txBody>
      </p:sp>
    </p:spTree>
    <p:extLst>
      <p:ext uri="{BB962C8B-B14F-4D97-AF65-F5344CB8AC3E}">
        <p14:creationId xmlns:p14="http://schemas.microsoft.com/office/powerpoint/2010/main" val="9974024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8554C098-1A2B-4AEF-902F-3F239DE8FD93}"/>
              </a:ext>
            </a:extLst>
          </p:cNvPr>
          <p:cNvPicPr>
            <a:picLocks noChangeAspect="1"/>
          </p:cNvPicPr>
          <p:nvPr/>
        </p:nvPicPr>
        <p:blipFill rotWithShape="1">
          <a:blip r:embed="rId4">
            <a:extLst>
              <a:ext uri="{28A0092B-C50C-407E-A947-70E740481C1C}">
                <a14:useLocalDpi xmlns:a14="http://schemas.microsoft.com/office/drawing/2010/main" val="0"/>
              </a:ext>
            </a:extLst>
          </a:blip>
          <a:srcRect t="4684" b="5942"/>
          <a:stretch/>
        </p:blipFill>
        <p:spPr>
          <a:xfrm>
            <a:off x="0" y="0"/>
            <a:ext cx="9144000" cy="5510463"/>
          </a:xfrm>
          <a:prstGeom prst="rect">
            <a:avLst/>
          </a:prstGeom>
        </p:spPr>
      </p:pic>
      <p:pic>
        <p:nvPicPr>
          <p:cNvPr id="7" name="Kép 6">
            <a:extLst>
              <a:ext uri="{FF2B5EF4-FFF2-40B4-BE49-F238E27FC236}">
                <a16:creationId xmlns:a16="http://schemas.microsoft.com/office/drawing/2014/main" id="{E89E108C-1BD0-40E9-982F-8CBCE1EC590D}"/>
              </a:ext>
            </a:extLst>
          </p:cNvPr>
          <p:cNvPicPr>
            <a:picLocks noChangeAspect="1"/>
          </p:cNvPicPr>
          <p:nvPr/>
        </p:nvPicPr>
        <p:blipFill rotWithShape="1">
          <a:blip r:embed="rId5">
            <a:extLst>
              <a:ext uri="{28A0092B-C50C-407E-A947-70E740481C1C}">
                <a14:useLocalDpi xmlns:a14="http://schemas.microsoft.com/office/drawing/2010/main" val="0"/>
              </a:ext>
            </a:extLst>
          </a:blip>
          <a:srcRect l="18306" t="33434" r="44947" b="25151"/>
          <a:stretch/>
        </p:blipFill>
        <p:spPr>
          <a:xfrm>
            <a:off x="3922294" y="845218"/>
            <a:ext cx="830179" cy="622635"/>
          </a:xfrm>
          <a:prstGeom prst="rect">
            <a:avLst/>
          </a:prstGeom>
        </p:spPr>
      </p:pic>
      <p:pic>
        <p:nvPicPr>
          <p:cNvPr id="9" name="Kép 8">
            <a:extLst>
              <a:ext uri="{FF2B5EF4-FFF2-40B4-BE49-F238E27FC236}">
                <a16:creationId xmlns:a16="http://schemas.microsoft.com/office/drawing/2014/main" id="{30AC11D2-09D1-4290-9689-8C78018BB7E8}"/>
              </a:ext>
            </a:extLst>
          </p:cNvPr>
          <p:cNvPicPr>
            <a:picLocks noChangeAspect="1"/>
          </p:cNvPicPr>
          <p:nvPr/>
        </p:nvPicPr>
        <p:blipFill rotWithShape="1">
          <a:blip r:embed="rId5">
            <a:extLst>
              <a:ext uri="{28A0092B-C50C-407E-A947-70E740481C1C}">
                <a14:useLocalDpi xmlns:a14="http://schemas.microsoft.com/office/drawing/2010/main" val="0"/>
              </a:ext>
            </a:extLst>
          </a:blip>
          <a:srcRect l="16898" t="31441" r="46497" b="15944"/>
          <a:stretch/>
        </p:blipFill>
        <p:spPr>
          <a:xfrm>
            <a:off x="4752473" y="448176"/>
            <a:ext cx="830179" cy="794084"/>
          </a:xfrm>
          <a:prstGeom prst="rect">
            <a:avLst/>
          </a:prstGeom>
        </p:spPr>
      </p:pic>
      <p:sp>
        <p:nvSpPr>
          <p:cNvPr id="10" name="Téglalap 9">
            <a:extLst>
              <a:ext uri="{FF2B5EF4-FFF2-40B4-BE49-F238E27FC236}">
                <a16:creationId xmlns:a16="http://schemas.microsoft.com/office/drawing/2014/main" id="{30CA1C40-C881-4CA2-8496-E5E7E0726091}"/>
              </a:ext>
            </a:extLst>
          </p:cNvPr>
          <p:cNvSpPr/>
          <p:nvPr/>
        </p:nvSpPr>
        <p:spPr>
          <a:xfrm>
            <a:off x="801031" y="5662408"/>
            <a:ext cx="7541937" cy="923330"/>
          </a:xfrm>
          <a:prstGeom prst="rect">
            <a:avLst/>
          </a:prstGeom>
          <a:noFill/>
        </p:spPr>
        <p:txBody>
          <a:bodyPr wrap="none" lIns="91440" tIns="45720" rIns="91440" bIns="45720">
            <a:spAutoFit/>
          </a:bodyPr>
          <a:lstStyle/>
          <a:p>
            <a:pPr algn="ctr"/>
            <a:r>
              <a:rPr lang="hu-HU"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Advent II. vasárnapja </a:t>
            </a:r>
            <a:r>
              <a:rPr lang="hu-HU"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2025</a:t>
            </a:r>
          </a:p>
        </p:txBody>
      </p:sp>
      <p:pic>
        <p:nvPicPr>
          <p:cNvPr id="2" name="Advent II. vasárnapja 2025">
            <a:hlinkClick r:id="" action="ppaction://media"/>
            <a:extLst>
              <a:ext uri="{FF2B5EF4-FFF2-40B4-BE49-F238E27FC236}">
                <a16:creationId xmlns:a16="http://schemas.microsoft.com/office/drawing/2014/main" id="{58A9D8DB-A5C8-4BE6-8B2E-B0F7A015E23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37850397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24">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Kép 6">
            <a:extLst>
              <a:ext uri="{FF2B5EF4-FFF2-40B4-BE49-F238E27FC236}">
                <a16:creationId xmlns:a16="http://schemas.microsoft.com/office/drawing/2014/main" id="{4AC34244-46A3-49F6-BD45-40BCFF6376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16" y="0"/>
            <a:ext cx="9216632" cy="6123940"/>
          </a:xfrm>
          <a:prstGeom prst="rect">
            <a:avLst/>
          </a:prstGeom>
        </p:spPr>
      </p:pic>
      <p:sp>
        <p:nvSpPr>
          <p:cNvPr id="8" name="Szövegdoboz 7">
            <a:extLst>
              <a:ext uri="{FF2B5EF4-FFF2-40B4-BE49-F238E27FC236}">
                <a16:creationId xmlns:a16="http://schemas.microsoft.com/office/drawing/2014/main" id="{D24DE348-9615-43F3-B50E-608B2ED78280}"/>
              </a:ext>
            </a:extLst>
          </p:cNvPr>
          <p:cNvSpPr txBox="1"/>
          <p:nvPr/>
        </p:nvSpPr>
        <p:spPr>
          <a:xfrm>
            <a:off x="5397500" y="734060"/>
            <a:ext cx="3746500" cy="3477875"/>
          </a:xfrm>
          <a:prstGeom prst="rect">
            <a:avLst/>
          </a:prstGeom>
          <a:solidFill>
            <a:schemeClr val="tx1"/>
          </a:solidFill>
        </p:spPr>
        <p:txBody>
          <a:bodyPr wrap="square" rtlCol="0">
            <a:spAutoFit/>
          </a:bodyPr>
          <a:lstStyle/>
          <a:p>
            <a:r>
              <a:rPr lang="hu-HU" sz="2000" dirty="0">
                <a:solidFill>
                  <a:schemeClr val="bg1"/>
                </a:solidFill>
                <a:latin typeface="Bahnschrift SemiBold SemiConden" panose="020B0502040204020203" pitchFamily="34" charset="0"/>
              </a:rPr>
              <a:t>„Akkor majd együtt lakik a farkas a báránnyal, és a párduc együtt tanyázik  a gödölyével. Együtt legelészik majd a borjú s az oroszlán, egy kisgyerek is elterelgetheti őket. Barátságban él a tehén a medvével, a </a:t>
            </a:r>
            <a:r>
              <a:rPr lang="hu-HU" sz="2000" dirty="0" err="1">
                <a:solidFill>
                  <a:schemeClr val="bg1"/>
                </a:solidFill>
                <a:latin typeface="Bahnschrift SemiBold SemiConden" panose="020B0502040204020203" pitchFamily="34" charset="0"/>
              </a:rPr>
              <a:t>kicsinyeik</a:t>
            </a:r>
            <a:r>
              <a:rPr lang="hu-HU" sz="2000" dirty="0">
                <a:solidFill>
                  <a:schemeClr val="bg1"/>
                </a:solidFill>
                <a:latin typeface="Bahnschrift SemiBold SemiConden" panose="020B0502040204020203" pitchFamily="34" charset="0"/>
              </a:rPr>
              <a:t> is együtt pihennek; szalmát eszik az oroszlán, akárcsak az ökör.” </a:t>
            </a:r>
            <a:r>
              <a:rPr lang="hu-HU" dirty="0">
                <a:solidFill>
                  <a:schemeClr val="bg1"/>
                </a:solidFill>
                <a:latin typeface="Bahnschrift SemiBold SemiConden" panose="020B0502040204020203" pitchFamily="34" charset="0"/>
              </a:rPr>
              <a:t>Iz11,6-7</a:t>
            </a:r>
            <a:r>
              <a:rPr lang="hu-HU" sz="2000" dirty="0">
                <a:solidFill>
                  <a:schemeClr val="bg1"/>
                </a:solidFill>
                <a:latin typeface="Bahnschrift SemiBold SemiConden" panose="020B0502040204020203" pitchFamily="34" charset="0"/>
              </a:rPr>
              <a:t> A teremtett világban megszűnik az erőszak és a félelem.</a:t>
            </a:r>
          </a:p>
        </p:txBody>
      </p:sp>
    </p:spTree>
    <p:extLst>
      <p:ext uri="{BB962C8B-B14F-4D97-AF65-F5344CB8AC3E}">
        <p14:creationId xmlns:p14="http://schemas.microsoft.com/office/powerpoint/2010/main" val="118978311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id="{61D5D7BE-5388-4291-9701-84C0473F2D28}"/>
              </a:ext>
            </a:extLst>
          </p:cNvPr>
          <p:cNvPicPr>
            <a:picLocks noChangeAspect="1"/>
          </p:cNvPicPr>
          <p:nvPr/>
        </p:nvPicPr>
        <p:blipFill rotWithShape="1">
          <a:blip r:embed="rId2">
            <a:extLst>
              <a:ext uri="{28A0092B-C50C-407E-A947-70E740481C1C}">
                <a14:useLocalDpi xmlns:a14="http://schemas.microsoft.com/office/drawing/2010/main" val="0"/>
              </a:ext>
            </a:extLst>
          </a:blip>
          <a:srcRect l="24394" r="11817"/>
          <a:stretch/>
        </p:blipFill>
        <p:spPr>
          <a:xfrm>
            <a:off x="0" y="0"/>
            <a:ext cx="5346700" cy="6859270"/>
          </a:xfrm>
          <a:prstGeom prst="rect">
            <a:avLst/>
          </a:prstGeom>
        </p:spPr>
      </p:pic>
      <p:sp>
        <p:nvSpPr>
          <p:cNvPr id="6" name="Szövegdoboz 5">
            <a:extLst>
              <a:ext uri="{FF2B5EF4-FFF2-40B4-BE49-F238E27FC236}">
                <a16:creationId xmlns:a16="http://schemas.microsoft.com/office/drawing/2014/main" id="{D6620536-1F92-4A59-BE09-5208155854E3}"/>
              </a:ext>
            </a:extLst>
          </p:cNvPr>
          <p:cNvSpPr txBox="1"/>
          <p:nvPr/>
        </p:nvSpPr>
        <p:spPr>
          <a:xfrm>
            <a:off x="5473700" y="1193800"/>
            <a:ext cx="3454400" cy="3785652"/>
          </a:xfrm>
          <a:prstGeom prst="rect">
            <a:avLst/>
          </a:prstGeom>
          <a:noFill/>
        </p:spPr>
        <p:txBody>
          <a:bodyPr wrap="square" rtlCol="0">
            <a:spAutoFit/>
          </a:bodyPr>
          <a:lstStyle/>
          <a:p>
            <a:r>
              <a:rPr lang="hu-HU" sz="2000" dirty="0">
                <a:latin typeface="Bahnschrift SemiBold SemiConden" panose="020B0502040204020203" pitchFamily="34" charset="0"/>
              </a:rPr>
              <a:t>„A csecsemő nyugodtan játszadozhat a viperafészeknél, s az áspiskígyó üregébe is bedughatja a kezét az anyatejtől elválasztott kisgyerek. Sehol  sem ártanak, s nem pusztítanak az én szent hegyemen. Mert a föld úgy tele lesz az Úr ismeretével, mint ahogy betöltik a vizek a tengert.” </a:t>
            </a:r>
            <a:r>
              <a:rPr lang="hu-HU" dirty="0">
                <a:latin typeface="Bahnschrift SemiBold SemiConden" panose="020B0502040204020203" pitchFamily="34" charset="0"/>
              </a:rPr>
              <a:t>Iz11.8-9</a:t>
            </a:r>
            <a:r>
              <a:rPr lang="hu-HU" sz="2000" dirty="0">
                <a:latin typeface="Bahnschrift SemiBold SemiConden" panose="020B0502040204020203" pitchFamily="34" charset="0"/>
              </a:rPr>
              <a:t>. Az ember a természettel soha nem látott harmónia részese lesz.</a:t>
            </a:r>
          </a:p>
        </p:txBody>
      </p:sp>
    </p:spTree>
    <p:extLst>
      <p:ext uri="{BB962C8B-B14F-4D97-AF65-F5344CB8AC3E}">
        <p14:creationId xmlns:p14="http://schemas.microsoft.com/office/powerpoint/2010/main" val="208544649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1A993837-75DF-44D0-80A4-AD18EA6560FD}"/>
              </a:ext>
            </a:extLst>
          </p:cNvPr>
          <p:cNvPicPr>
            <a:picLocks noChangeAspect="1"/>
          </p:cNvPicPr>
          <p:nvPr/>
        </p:nvPicPr>
        <p:blipFill rotWithShape="1">
          <a:blip r:embed="rId2">
            <a:extLst>
              <a:ext uri="{28A0092B-C50C-407E-A947-70E740481C1C}">
                <a14:useLocalDpi xmlns:a14="http://schemas.microsoft.com/office/drawing/2010/main" val="0"/>
              </a:ext>
            </a:extLst>
          </a:blip>
          <a:srcRect t="6315" b="9123"/>
          <a:stretch/>
        </p:blipFill>
        <p:spPr>
          <a:xfrm>
            <a:off x="0" y="0"/>
            <a:ext cx="9144000" cy="5799222"/>
          </a:xfrm>
          <a:prstGeom prst="rect">
            <a:avLst/>
          </a:prstGeom>
        </p:spPr>
      </p:pic>
      <p:sp>
        <p:nvSpPr>
          <p:cNvPr id="4" name="Szövegdoboz 3">
            <a:extLst>
              <a:ext uri="{FF2B5EF4-FFF2-40B4-BE49-F238E27FC236}">
                <a16:creationId xmlns:a16="http://schemas.microsoft.com/office/drawing/2014/main" id="{1FFD27AF-AF6C-483C-BA51-0400358EE2B6}"/>
              </a:ext>
            </a:extLst>
          </p:cNvPr>
          <p:cNvSpPr txBox="1"/>
          <p:nvPr/>
        </p:nvSpPr>
        <p:spPr>
          <a:xfrm>
            <a:off x="0" y="5799222"/>
            <a:ext cx="9144000" cy="1015663"/>
          </a:xfrm>
          <a:prstGeom prst="rect">
            <a:avLst/>
          </a:prstGeom>
          <a:noFill/>
        </p:spPr>
        <p:txBody>
          <a:bodyPr wrap="square" rtlCol="0">
            <a:spAutoFit/>
          </a:bodyPr>
          <a:lstStyle/>
          <a:p>
            <a:r>
              <a:rPr lang="hu-HU" sz="2000" dirty="0">
                <a:latin typeface="Bahnschrift SemiBold SemiConden" panose="020B0502040204020203" pitchFamily="34" charset="0"/>
              </a:rPr>
              <a:t>„Azon a napon az </a:t>
            </a:r>
            <a:r>
              <a:rPr lang="hu-HU" sz="2000" dirty="0" err="1">
                <a:latin typeface="Bahnschrift SemiBold SemiConden" panose="020B0502040204020203" pitchFamily="34" charset="0"/>
              </a:rPr>
              <a:t>Izáj</a:t>
            </a:r>
            <a:r>
              <a:rPr lang="hu-HU" sz="2000" dirty="0">
                <a:latin typeface="Bahnschrift SemiBold SemiConden" panose="020B0502040204020203" pitchFamily="34" charset="0"/>
              </a:rPr>
              <a:t> gyökeréből támadt sarj zászlóként áll majd a népek előtt. Keresni fogják majd a pogány nemzetek</a:t>
            </a:r>
            <a:r>
              <a:rPr lang="hu-HU" dirty="0">
                <a:latin typeface="Bahnschrift SemiBold SemiConden" panose="020B0502040204020203" pitchFamily="34" charset="0"/>
              </a:rPr>
              <a:t>. Iz11,10 </a:t>
            </a:r>
            <a:r>
              <a:rPr lang="hu-HU" sz="2000" dirty="0">
                <a:latin typeface="Bahnschrift SemiBold SemiConden" panose="020B0502040204020203" pitchFamily="34" charset="0"/>
              </a:rPr>
              <a:t>Az eljövendő Megváltó bár a választott népből származik, az egész emberiség megváltását szolgálja.</a:t>
            </a:r>
          </a:p>
        </p:txBody>
      </p:sp>
    </p:spTree>
    <p:extLst>
      <p:ext uri="{BB962C8B-B14F-4D97-AF65-F5344CB8AC3E}">
        <p14:creationId xmlns:p14="http://schemas.microsoft.com/office/powerpoint/2010/main" val="138499340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CEB28687-48A2-40A3-80BE-112C80F7B425}"/>
              </a:ext>
            </a:extLst>
          </p:cNvPr>
          <p:cNvPicPr>
            <a:picLocks noChangeAspect="1"/>
          </p:cNvPicPr>
          <p:nvPr/>
        </p:nvPicPr>
        <p:blipFill rotWithShape="1">
          <a:blip r:embed="rId2">
            <a:extLst>
              <a:ext uri="{28A0092B-C50C-407E-A947-70E740481C1C}">
                <a14:useLocalDpi xmlns:a14="http://schemas.microsoft.com/office/drawing/2010/main" val="0"/>
              </a:ext>
            </a:extLst>
          </a:blip>
          <a:srcRect l="13039" r="6721"/>
          <a:stretch/>
        </p:blipFill>
        <p:spPr>
          <a:xfrm>
            <a:off x="3801979" y="0"/>
            <a:ext cx="5342021" cy="4430353"/>
          </a:xfrm>
          <a:prstGeom prst="rect">
            <a:avLst/>
          </a:prstGeom>
        </p:spPr>
      </p:pic>
      <p:sp>
        <p:nvSpPr>
          <p:cNvPr id="6" name="Szövegdoboz 5">
            <a:extLst>
              <a:ext uri="{FF2B5EF4-FFF2-40B4-BE49-F238E27FC236}">
                <a16:creationId xmlns:a16="http://schemas.microsoft.com/office/drawing/2014/main" id="{03908092-CB20-4D89-8BAD-FE0A6807626B}"/>
              </a:ext>
            </a:extLst>
          </p:cNvPr>
          <p:cNvSpPr txBox="1"/>
          <p:nvPr/>
        </p:nvSpPr>
        <p:spPr>
          <a:xfrm>
            <a:off x="3801979" y="4430353"/>
            <a:ext cx="5221705" cy="2308324"/>
          </a:xfrm>
          <a:prstGeom prst="rect">
            <a:avLst/>
          </a:prstGeom>
          <a:noFill/>
        </p:spPr>
        <p:txBody>
          <a:bodyPr wrap="square" rtlCol="0">
            <a:spAutoFit/>
          </a:bodyPr>
          <a:lstStyle/>
          <a:p>
            <a:r>
              <a:rPr lang="hu-HU" dirty="0">
                <a:latin typeface="Bahnschrift SemiBold SemiConden" panose="020B0502040204020203" pitchFamily="34" charset="0"/>
              </a:rPr>
              <a:t>Izajás megfogalmazza mindazt a vágyat, aminek az ember szeretne részese lenni. És a valóság? A Megváltó eljött, de a fönti vízió nem valósult meg. A teremtéskor Isten nekünk adta ezt a földet, és ezért az ember részese mindannak, ami </a:t>
            </a:r>
            <a:r>
              <a:rPr lang="hu-HU" dirty="0" err="1">
                <a:latin typeface="Bahnschrift SemiBold SemiConden" panose="020B0502040204020203" pitchFamily="34" charset="0"/>
              </a:rPr>
              <a:t>körülveszi</a:t>
            </a:r>
            <a:r>
              <a:rPr lang="hu-HU" dirty="0">
                <a:latin typeface="Bahnschrift SemiBold SemiConden" panose="020B0502040204020203" pitchFamily="34" charset="0"/>
              </a:rPr>
              <a:t>. Ezért alakítójának és fenntartójának kellene lennie, nem pedig önző haszonélvezőjének: úgy az anyagi javaknak mint az emberi közösségnek.</a:t>
            </a:r>
          </a:p>
        </p:txBody>
      </p:sp>
      <p:pic>
        <p:nvPicPr>
          <p:cNvPr id="9" name="Kép 8">
            <a:extLst>
              <a:ext uri="{FF2B5EF4-FFF2-40B4-BE49-F238E27FC236}">
                <a16:creationId xmlns:a16="http://schemas.microsoft.com/office/drawing/2014/main" id="{55F8373B-A96C-45CF-AB89-2FDBDBD44A7B}"/>
              </a:ext>
            </a:extLst>
          </p:cNvPr>
          <p:cNvPicPr>
            <a:picLocks noChangeAspect="1"/>
          </p:cNvPicPr>
          <p:nvPr/>
        </p:nvPicPr>
        <p:blipFill rotWithShape="1">
          <a:blip r:embed="rId3">
            <a:extLst>
              <a:ext uri="{28A0092B-C50C-407E-A947-70E740481C1C}">
                <a14:useLocalDpi xmlns:a14="http://schemas.microsoft.com/office/drawing/2010/main" val="0"/>
              </a:ext>
            </a:extLst>
          </a:blip>
          <a:srcRect l="17631" t="1740" r="-2631" b="-1740"/>
          <a:stretch/>
        </p:blipFill>
        <p:spPr>
          <a:xfrm>
            <a:off x="0" y="0"/>
            <a:ext cx="3946358" cy="6977323"/>
          </a:xfrm>
          <a:prstGeom prst="rect">
            <a:avLst/>
          </a:prstGeom>
        </p:spPr>
      </p:pic>
    </p:spTree>
    <p:extLst>
      <p:ext uri="{BB962C8B-B14F-4D97-AF65-F5344CB8AC3E}">
        <p14:creationId xmlns:p14="http://schemas.microsoft.com/office/powerpoint/2010/main" val="271934873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C66B5BFB-71B0-431B-A84B-834BDAADDF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5342021" cy="3801979"/>
          </a:xfrm>
          <a:prstGeom prst="rect">
            <a:avLst/>
          </a:prstGeom>
        </p:spPr>
      </p:pic>
      <p:pic>
        <p:nvPicPr>
          <p:cNvPr id="5" name="Kép 4">
            <a:extLst>
              <a:ext uri="{FF2B5EF4-FFF2-40B4-BE49-F238E27FC236}">
                <a16:creationId xmlns:a16="http://schemas.microsoft.com/office/drawing/2014/main" id="{4E361D2D-3E22-4F05-B81E-18DE2F128C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2021" y="0"/>
            <a:ext cx="3801979" cy="3801979"/>
          </a:xfrm>
          <a:prstGeom prst="rect">
            <a:avLst/>
          </a:prstGeom>
        </p:spPr>
      </p:pic>
      <p:sp>
        <p:nvSpPr>
          <p:cNvPr id="6" name="Szövegdoboz 5">
            <a:extLst>
              <a:ext uri="{FF2B5EF4-FFF2-40B4-BE49-F238E27FC236}">
                <a16:creationId xmlns:a16="http://schemas.microsoft.com/office/drawing/2014/main" id="{8BED7EA2-8DB2-4ECA-B51A-E1485202CA85}"/>
              </a:ext>
            </a:extLst>
          </p:cNvPr>
          <p:cNvSpPr txBox="1"/>
          <p:nvPr/>
        </p:nvSpPr>
        <p:spPr>
          <a:xfrm>
            <a:off x="324853" y="4174958"/>
            <a:ext cx="8494294" cy="1569660"/>
          </a:xfrm>
          <a:prstGeom prst="rect">
            <a:avLst/>
          </a:prstGeom>
          <a:noFill/>
        </p:spPr>
        <p:txBody>
          <a:bodyPr wrap="square" rtlCol="0">
            <a:spAutoFit/>
          </a:bodyPr>
          <a:lstStyle/>
          <a:p>
            <a:r>
              <a:rPr lang="hu-HU" sz="2400" dirty="0">
                <a:latin typeface="Bahnschrift SemiBold SemiConden" panose="020B0502040204020203" pitchFamily="34" charset="0"/>
              </a:rPr>
              <a:t>Szent Pál így ír a rómaiakhoz írt levélben: „Adja meg nektek a béketűrés és vigasztalás Istene, hogy Jézus Krisztus akarata szerint egyetértsetek, hogy egy szívvel, egy szájjal magasztaljátok az Istent, Urunk Jézus Krisztus </a:t>
            </a:r>
            <a:r>
              <a:rPr lang="hu-HU" sz="2400" dirty="0" err="1">
                <a:latin typeface="Bahnschrift SemiBold SemiConden" panose="020B0502040204020203" pitchFamily="34" charset="0"/>
              </a:rPr>
              <a:t>Atyját</a:t>
            </a:r>
            <a:r>
              <a:rPr lang="hu-HU" sz="2400" dirty="0">
                <a:latin typeface="Bahnschrift SemiBold SemiConden" panose="020B0502040204020203" pitchFamily="34" charset="0"/>
              </a:rPr>
              <a:t>.” Róm15,4-6</a:t>
            </a:r>
          </a:p>
        </p:txBody>
      </p:sp>
    </p:spTree>
    <p:extLst>
      <p:ext uri="{BB962C8B-B14F-4D97-AF65-F5344CB8AC3E}">
        <p14:creationId xmlns:p14="http://schemas.microsoft.com/office/powerpoint/2010/main" val="330793104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22C14865-6E2A-4942-BDEF-11AA0B038A28}"/>
              </a:ext>
            </a:extLst>
          </p:cNvPr>
          <p:cNvPicPr>
            <a:picLocks noChangeAspect="1"/>
          </p:cNvPicPr>
          <p:nvPr/>
        </p:nvPicPr>
        <p:blipFill rotWithShape="1">
          <a:blip r:embed="rId2">
            <a:extLst>
              <a:ext uri="{28A0092B-C50C-407E-A947-70E740481C1C}">
                <a14:useLocalDpi xmlns:a14="http://schemas.microsoft.com/office/drawing/2010/main" val="0"/>
              </a:ext>
            </a:extLst>
          </a:blip>
          <a:srcRect b="12400"/>
          <a:stretch/>
        </p:blipFill>
        <p:spPr>
          <a:xfrm>
            <a:off x="0" y="0"/>
            <a:ext cx="9163838" cy="5269832"/>
          </a:xfrm>
          <a:prstGeom prst="rect">
            <a:avLst/>
          </a:prstGeom>
        </p:spPr>
      </p:pic>
      <p:sp>
        <p:nvSpPr>
          <p:cNvPr id="4" name="Szövegdoboz 3">
            <a:extLst>
              <a:ext uri="{FF2B5EF4-FFF2-40B4-BE49-F238E27FC236}">
                <a16:creationId xmlns:a16="http://schemas.microsoft.com/office/drawing/2014/main" id="{80085D27-8B0F-4CAE-B7AC-C072DA83EA9B}"/>
              </a:ext>
            </a:extLst>
          </p:cNvPr>
          <p:cNvSpPr txBox="1"/>
          <p:nvPr/>
        </p:nvSpPr>
        <p:spPr>
          <a:xfrm>
            <a:off x="541421" y="5414210"/>
            <a:ext cx="8819147" cy="1323439"/>
          </a:xfrm>
          <a:prstGeom prst="rect">
            <a:avLst/>
          </a:prstGeom>
          <a:noFill/>
        </p:spPr>
        <p:txBody>
          <a:bodyPr wrap="square" rtlCol="0">
            <a:spAutoFit/>
          </a:bodyPr>
          <a:lstStyle/>
          <a:p>
            <a:r>
              <a:rPr lang="hu-HU" sz="2000" dirty="0">
                <a:latin typeface="Bahnschrift SemiBold SemiConden" panose="020B0502040204020203" pitchFamily="34" charset="0"/>
              </a:rPr>
              <a:t>Életünk elfogadási és befogadási vágya csak akkor teljesül, ha az elfogadás és befogadás készségével fordulunk testvéreink felé, azzal a lehetőséggel, hogy erőfeszítéseink nem biztos, hogy célba érnek. Ezért szükséges, hogy nyitott szívvel forduljak a másik ember felé, nem számításból, hanem az Úr iránti szeretetből.</a:t>
            </a:r>
          </a:p>
        </p:txBody>
      </p:sp>
    </p:spTree>
    <p:extLst>
      <p:ext uri="{BB962C8B-B14F-4D97-AF65-F5344CB8AC3E}">
        <p14:creationId xmlns:p14="http://schemas.microsoft.com/office/powerpoint/2010/main" val="417397241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D868E396-D833-417B-B11C-7A939D59673D}"/>
              </a:ext>
            </a:extLst>
          </p:cNvPr>
          <p:cNvPicPr>
            <a:picLocks noChangeAspect="1"/>
          </p:cNvPicPr>
          <p:nvPr/>
        </p:nvPicPr>
        <p:blipFill rotWithShape="1">
          <a:blip r:embed="rId2">
            <a:extLst>
              <a:ext uri="{28A0092B-C50C-407E-A947-70E740481C1C}">
                <a14:useLocalDpi xmlns:a14="http://schemas.microsoft.com/office/drawing/2010/main" val="0"/>
              </a:ext>
            </a:extLst>
          </a:blip>
          <a:srcRect t="14754"/>
          <a:stretch/>
        </p:blipFill>
        <p:spPr>
          <a:xfrm>
            <a:off x="-30080" y="0"/>
            <a:ext cx="9174080" cy="5213685"/>
          </a:xfrm>
          <a:prstGeom prst="rect">
            <a:avLst/>
          </a:prstGeom>
        </p:spPr>
      </p:pic>
      <p:sp>
        <p:nvSpPr>
          <p:cNvPr id="4" name="Szövegdoboz 3">
            <a:extLst>
              <a:ext uri="{FF2B5EF4-FFF2-40B4-BE49-F238E27FC236}">
                <a16:creationId xmlns:a16="http://schemas.microsoft.com/office/drawing/2014/main" id="{5EE2FF41-0976-4BBE-A0E9-CBA075E59EEF}"/>
              </a:ext>
            </a:extLst>
          </p:cNvPr>
          <p:cNvSpPr txBox="1"/>
          <p:nvPr/>
        </p:nvSpPr>
        <p:spPr>
          <a:xfrm>
            <a:off x="0" y="5414211"/>
            <a:ext cx="8999621" cy="1323439"/>
          </a:xfrm>
          <a:prstGeom prst="rect">
            <a:avLst/>
          </a:prstGeom>
          <a:noFill/>
        </p:spPr>
        <p:txBody>
          <a:bodyPr wrap="square" rtlCol="0">
            <a:spAutoFit/>
          </a:bodyPr>
          <a:lstStyle/>
          <a:p>
            <a:r>
              <a:rPr lang="hu-HU" sz="2000" dirty="0">
                <a:latin typeface="Bahnschrift SemiBold SemiConden" panose="020B0502040204020203" pitchFamily="34" charset="0"/>
              </a:rPr>
              <a:t>Ez a béketűrő szeretet soha nem vész kárba, lehet, hogy akkor és ott látszólag nem eredményes. Jézus önfeláldozása sem hozott azonnali eredményt. – Pünkösd után értették meg az apostolok is, hogy Jézus életével, halálával és feltámadásával hogyan változtatta meg a világot.</a:t>
            </a:r>
          </a:p>
        </p:txBody>
      </p:sp>
    </p:spTree>
    <p:extLst>
      <p:ext uri="{BB962C8B-B14F-4D97-AF65-F5344CB8AC3E}">
        <p14:creationId xmlns:p14="http://schemas.microsoft.com/office/powerpoint/2010/main" val="243785440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6A0D3AD8-56D5-4C17-A6FB-F487A3E695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044692" cy="6858000"/>
          </a:xfrm>
          <a:prstGeom prst="rect">
            <a:avLst/>
          </a:prstGeom>
        </p:spPr>
      </p:pic>
      <p:sp>
        <p:nvSpPr>
          <p:cNvPr id="4" name="Szövegdoboz 3">
            <a:extLst>
              <a:ext uri="{FF2B5EF4-FFF2-40B4-BE49-F238E27FC236}">
                <a16:creationId xmlns:a16="http://schemas.microsoft.com/office/drawing/2014/main" id="{920374CA-D146-46BC-A869-45E0FB0221CD}"/>
              </a:ext>
            </a:extLst>
          </p:cNvPr>
          <p:cNvSpPr txBox="1"/>
          <p:nvPr/>
        </p:nvSpPr>
        <p:spPr>
          <a:xfrm>
            <a:off x="4439653" y="2295492"/>
            <a:ext cx="4331368" cy="1631216"/>
          </a:xfrm>
          <a:prstGeom prst="rect">
            <a:avLst/>
          </a:prstGeom>
          <a:noFill/>
        </p:spPr>
        <p:txBody>
          <a:bodyPr wrap="square" rtlCol="0">
            <a:spAutoFit/>
          </a:bodyPr>
          <a:lstStyle/>
          <a:p>
            <a:r>
              <a:rPr lang="hu-HU" sz="2000" dirty="0">
                <a:latin typeface="Bahnschrift SemiBold SemiConden" panose="020B0502040204020203" pitchFamily="34" charset="0"/>
              </a:rPr>
              <a:t>„Karoljátok fel tehát egymást, amint Krisztus is felkarolt benneteket szeretetből!” Tehát a mi lényegünk sem lehet más, mint a szeretetből megvalósuló cselekedeteink.</a:t>
            </a:r>
          </a:p>
        </p:txBody>
      </p:sp>
    </p:spTree>
    <p:extLst>
      <p:ext uri="{BB962C8B-B14F-4D97-AF65-F5344CB8AC3E}">
        <p14:creationId xmlns:p14="http://schemas.microsoft.com/office/powerpoint/2010/main" val="178939405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751BE0A7-7428-4EB4-8497-A5A2FBF397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77596" cy="4603274"/>
          </a:xfrm>
          <a:prstGeom prst="rect">
            <a:avLst/>
          </a:prstGeom>
        </p:spPr>
      </p:pic>
      <p:sp>
        <p:nvSpPr>
          <p:cNvPr id="4" name="Szövegdoboz 3">
            <a:extLst>
              <a:ext uri="{FF2B5EF4-FFF2-40B4-BE49-F238E27FC236}">
                <a16:creationId xmlns:a16="http://schemas.microsoft.com/office/drawing/2014/main" id="{DE44174A-0B2A-4F45-89E3-A1DF931BB358}"/>
              </a:ext>
            </a:extLst>
          </p:cNvPr>
          <p:cNvSpPr txBox="1"/>
          <p:nvPr/>
        </p:nvSpPr>
        <p:spPr>
          <a:xfrm>
            <a:off x="156411" y="4920916"/>
            <a:ext cx="8746957" cy="1015663"/>
          </a:xfrm>
          <a:prstGeom prst="rect">
            <a:avLst/>
          </a:prstGeom>
          <a:noFill/>
        </p:spPr>
        <p:txBody>
          <a:bodyPr wrap="square" rtlCol="0">
            <a:spAutoFit/>
          </a:bodyPr>
          <a:lstStyle/>
          <a:p>
            <a:r>
              <a:rPr lang="hu-HU" sz="2000" dirty="0">
                <a:latin typeface="Bahnschrift SemiBold SemiConden" panose="020B0502040204020203" pitchFamily="34" charset="0"/>
              </a:rPr>
              <a:t>A Megváltó eljött és példát adott az ember számára arról az életről, amire mindannyian vágyódunk. Nem terülj-terülj asztalkát biztosított, mely zsákutca lenne az Isten képmására teremtett ember számára, hanem meghívást egy valódi életre.</a:t>
            </a:r>
          </a:p>
        </p:txBody>
      </p:sp>
    </p:spTree>
    <p:extLst>
      <p:ext uri="{BB962C8B-B14F-4D97-AF65-F5344CB8AC3E}">
        <p14:creationId xmlns:p14="http://schemas.microsoft.com/office/powerpoint/2010/main" val="272583530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D358F51B-8539-4AA7-81C4-399A82B97A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52845"/>
          </a:xfrm>
          <a:prstGeom prst="rect">
            <a:avLst/>
          </a:prstGeom>
        </p:spPr>
      </p:pic>
      <p:sp>
        <p:nvSpPr>
          <p:cNvPr id="4" name="Szövegdoboz 3">
            <a:extLst>
              <a:ext uri="{FF2B5EF4-FFF2-40B4-BE49-F238E27FC236}">
                <a16:creationId xmlns:a16="http://schemas.microsoft.com/office/drawing/2014/main" id="{937A5ECF-5BBD-41F4-990C-DC8AFCF3F051}"/>
              </a:ext>
            </a:extLst>
          </p:cNvPr>
          <p:cNvSpPr txBox="1"/>
          <p:nvPr/>
        </p:nvSpPr>
        <p:spPr>
          <a:xfrm>
            <a:off x="216568" y="5152845"/>
            <a:ext cx="8650706" cy="1015663"/>
          </a:xfrm>
          <a:prstGeom prst="rect">
            <a:avLst/>
          </a:prstGeom>
          <a:noFill/>
        </p:spPr>
        <p:txBody>
          <a:bodyPr wrap="square" rtlCol="0">
            <a:spAutoFit/>
          </a:bodyPr>
          <a:lstStyle/>
          <a:p>
            <a:r>
              <a:rPr lang="hu-HU" sz="2000" dirty="0">
                <a:latin typeface="Bahnschrift SemiBold SemiConden" panose="020B0502040204020203" pitchFamily="34" charset="0"/>
              </a:rPr>
              <a:t>Arra az életre, melyet a mi szabad döntésünk hoz létre az Isten meghívását és segítségét elfogadva, mely nem az önzésen, a birtokláson és az embertársaink kihasználásán alapul, hanem a megelőlegezett szereteten.</a:t>
            </a:r>
          </a:p>
        </p:txBody>
      </p:sp>
    </p:spTree>
    <p:extLst>
      <p:ext uri="{BB962C8B-B14F-4D97-AF65-F5344CB8AC3E}">
        <p14:creationId xmlns:p14="http://schemas.microsoft.com/office/powerpoint/2010/main" val="354837265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40440CAD-E58B-41BC-8E08-C910D32F0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0749" cy="5149516"/>
          </a:xfrm>
          <a:prstGeom prst="rect">
            <a:avLst/>
          </a:prstGeom>
        </p:spPr>
      </p:pic>
      <p:sp>
        <p:nvSpPr>
          <p:cNvPr id="4" name="Szövegdoboz 3">
            <a:extLst>
              <a:ext uri="{FF2B5EF4-FFF2-40B4-BE49-F238E27FC236}">
                <a16:creationId xmlns:a16="http://schemas.microsoft.com/office/drawing/2014/main" id="{4643F620-0378-424E-B05D-FF1ADEFF33E3}"/>
              </a:ext>
            </a:extLst>
          </p:cNvPr>
          <p:cNvSpPr txBox="1"/>
          <p:nvPr/>
        </p:nvSpPr>
        <p:spPr>
          <a:xfrm>
            <a:off x="144379" y="5317958"/>
            <a:ext cx="8843210" cy="1323439"/>
          </a:xfrm>
          <a:prstGeom prst="rect">
            <a:avLst/>
          </a:prstGeom>
          <a:noFill/>
        </p:spPr>
        <p:txBody>
          <a:bodyPr wrap="square" rtlCol="0">
            <a:spAutoFit/>
          </a:bodyPr>
          <a:lstStyle/>
          <a:p>
            <a:r>
              <a:rPr lang="hu-HU" sz="2000" dirty="0">
                <a:latin typeface="Bahnschrift SemiBold SemiConden" panose="020B0502040204020203" pitchFamily="34" charset="0"/>
              </a:rPr>
              <a:t>Isten mindig jelen volt az emberiség életében és az egyéni életben is, nem erőszakosan, nem megkerülhetetlenül, de ott volt. Ezt bizonyítják a vallási kultuszok, hiedelmek, melyek egyetlen közösségből, ill. társadalomból sem hiányoztak a történelem során.</a:t>
            </a:r>
          </a:p>
        </p:txBody>
      </p:sp>
    </p:spTree>
    <p:extLst>
      <p:ext uri="{BB962C8B-B14F-4D97-AF65-F5344CB8AC3E}">
        <p14:creationId xmlns:p14="http://schemas.microsoft.com/office/powerpoint/2010/main" val="348874485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FC50AFFB-4CBA-4F77-A2E4-8475E605A52C}"/>
              </a:ext>
            </a:extLst>
          </p:cNvPr>
          <p:cNvPicPr>
            <a:picLocks noChangeAspect="1"/>
          </p:cNvPicPr>
          <p:nvPr/>
        </p:nvPicPr>
        <p:blipFill rotWithShape="1">
          <a:blip r:embed="rId2">
            <a:extLst>
              <a:ext uri="{28A0092B-C50C-407E-A947-70E740481C1C}">
                <a14:useLocalDpi xmlns:a14="http://schemas.microsoft.com/office/drawing/2010/main" val="0"/>
              </a:ext>
            </a:extLst>
          </a:blip>
          <a:srcRect b="11255"/>
          <a:stretch/>
        </p:blipFill>
        <p:spPr>
          <a:xfrm>
            <a:off x="0" y="0"/>
            <a:ext cx="9144000" cy="5402179"/>
          </a:xfrm>
          <a:prstGeom prst="rect">
            <a:avLst/>
          </a:prstGeom>
        </p:spPr>
      </p:pic>
      <p:sp>
        <p:nvSpPr>
          <p:cNvPr id="4" name="Szövegdoboz 3">
            <a:extLst>
              <a:ext uri="{FF2B5EF4-FFF2-40B4-BE49-F238E27FC236}">
                <a16:creationId xmlns:a16="http://schemas.microsoft.com/office/drawing/2014/main" id="{92D4EEB8-6CBF-4726-9B56-E6342210BCAC}"/>
              </a:ext>
            </a:extLst>
          </p:cNvPr>
          <p:cNvSpPr txBox="1"/>
          <p:nvPr/>
        </p:nvSpPr>
        <p:spPr>
          <a:xfrm>
            <a:off x="204537" y="5618747"/>
            <a:ext cx="8771021" cy="1015663"/>
          </a:xfrm>
          <a:prstGeom prst="rect">
            <a:avLst/>
          </a:prstGeom>
          <a:noFill/>
        </p:spPr>
        <p:txBody>
          <a:bodyPr wrap="square" rtlCol="0">
            <a:spAutoFit/>
          </a:bodyPr>
          <a:lstStyle/>
          <a:p>
            <a:r>
              <a:rPr lang="hu-HU" sz="2000" dirty="0">
                <a:latin typeface="Bahnschrift SemiBold SemiConden" panose="020B0502040204020203" pitchFamily="34" charset="0"/>
              </a:rPr>
              <a:t>Az emberi kapcsolatok soha nem </a:t>
            </a:r>
            <a:r>
              <a:rPr lang="hu-HU" sz="2000" dirty="0" err="1">
                <a:latin typeface="Bahnschrift SemiBold SemiConden" panose="020B0502040204020203" pitchFamily="34" charset="0"/>
              </a:rPr>
              <a:t>szimetrikusak</a:t>
            </a:r>
            <a:r>
              <a:rPr lang="hu-HU" sz="2000" dirty="0">
                <a:latin typeface="Bahnschrift SemiBold SemiConden" panose="020B0502040204020203" pitchFamily="34" charset="0"/>
              </a:rPr>
              <a:t>. A szeretetet nem lehet gazdasági alapokra helyezni. A szeretet  a másik ember valódi javát tartja szem előtt: az anyagiakban is, de főként szellemi, lelki téren. És itt nincs helye a méricskélésnek.</a:t>
            </a:r>
          </a:p>
        </p:txBody>
      </p:sp>
    </p:spTree>
    <p:extLst>
      <p:ext uri="{BB962C8B-B14F-4D97-AF65-F5344CB8AC3E}">
        <p14:creationId xmlns:p14="http://schemas.microsoft.com/office/powerpoint/2010/main" val="137640932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id="{365A4E7E-C6B4-4ECB-AC71-54028804C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5041" y="0"/>
            <a:ext cx="3878959" cy="6858000"/>
          </a:xfrm>
          <a:prstGeom prst="rect">
            <a:avLst/>
          </a:prstGeom>
        </p:spPr>
      </p:pic>
      <p:sp>
        <p:nvSpPr>
          <p:cNvPr id="6" name="Szövegdoboz 5">
            <a:extLst>
              <a:ext uri="{FF2B5EF4-FFF2-40B4-BE49-F238E27FC236}">
                <a16:creationId xmlns:a16="http://schemas.microsoft.com/office/drawing/2014/main" id="{3FE1E7C3-0B46-4296-A244-DC9516A81221}"/>
              </a:ext>
            </a:extLst>
          </p:cNvPr>
          <p:cNvSpPr txBox="1"/>
          <p:nvPr/>
        </p:nvSpPr>
        <p:spPr>
          <a:xfrm>
            <a:off x="517358" y="1828800"/>
            <a:ext cx="4174958" cy="2246769"/>
          </a:xfrm>
          <a:prstGeom prst="rect">
            <a:avLst/>
          </a:prstGeom>
          <a:noFill/>
        </p:spPr>
        <p:txBody>
          <a:bodyPr wrap="square" rtlCol="0">
            <a:spAutoFit/>
          </a:bodyPr>
          <a:lstStyle/>
          <a:p>
            <a:r>
              <a:rPr lang="hu-HU" sz="2000" dirty="0">
                <a:latin typeface="Bahnschrift SemiBold SemiConden" panose="020B0502040204020203" pitchFamily="34" charset="0"/>
              </a:rPr>
              <a:t>Nem a világot kell kiforgatnom a sarkaiból, ahol élek, abban a közösségben kell megelőlegeznem a megértést, a megbocsájtást - talán egy életen keresztül. A harc nem vezet sehová, az mindent elpusztít. A szeretet mindent meggyógyít.</a:t>
            </a:r>
          </a:p>
        </p:txBody>
      </p:sp>
    </p:spTree>
    <p:extLst>
      <p:ext uri="{BB962C8B-B14F-4D97-AF65-F5344CB8AC3E}">
        <p14:creationId xmlns:p14="http://schemas.microsoft.com/office/powerpoint/2010/main" val="225831339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B962C5D5-2867-4D5B-A85D-F693439600AC}"/>
              </a:ext>
            </a:extLst>
          </p:cNvPr>
          <p:cNvPicPr>
            <a:picLocks noChangeAspect="1"/>
          </p:cNvPicPr>
          <p:nvPr/>
        </p:nvPicPr>
        <p:blipFill rotWithShape="1">
          <a:blip r:embed="rId2">
            <a:extLst>
              <a:ext uri="{28A0092B-C50C-407E-A947-70E740481C1C}">
                <a14:useLocalDpi xmlns:a14="http://schemas.microsoft.com/office/drawing/2010/main" val="0"/>
              </a:ext>
            </a:extLst>
          </a:blip>
          <a:srcRect b="7392"/>
          <a:stretch/>
        </p:blipFill>
        <p:spPr>
          <a:xfrm>
            <a:off x="0" y="0"/>
            <a:ext cx="9144000" cy="5149516"/>
          </a:xfrm>
          <a:prstGeom prst="rect">
            <a:avLst/>
          </a:prstGeom>
        </p:spPr>
      </p:pic>
      <p:sp>
        <p:nvSpPr>
          <p:cNvPr id="4" name="Szövegdoboz 3">
            <a:extLst>
              <a:ext uri="{FF2B5EF4-FFF2-40B4-BE49-F238E27FC236}">
                <a16:creationId xmlns:a16="http://schemas.microsoft.com/office/drawing/2014/main" id="{94CBC23A-3B18-463B-84EC-921865564665}"/>
              </a:ext>
            </a:extLst>
          </p:cNvPr>
          <p:cNvSpPr txBox="1"/>
          <p:nvPr/>
        </p:nvSpPr>
        <p:spPr>
          <a:xfrm>
            <a:off x="216568" y="5378116"/>
            <a:ext cx="8734927" cy="1323439"/>
          </a:xfrm>
          <a:prstGeom prst="rect">
            <a:avLst/>
          </a:prstGeom>
          <a:noFill/>
        </p:spPr>
        <p:txBody>
          <a:bodyPr wrap="square" rtlCol="0">
            <a:spAutoFit/>
          </a:bodyPr>
          <a:lstStyle/>
          <a:p>
            <a:r>
              <a:rPr lang="hu-HU" sz="2000" dirty="0">
                <a:latin typeface="Bahnschrift SemiBold SemiConden" panose="020B0502040204020203" pitchFamily="34" charset="0"/>
              </a:rPr>
              <a:t>Az advent lehetőség visszatérni a forráshoz, ahhoz a szemlélethez, mely alkalom az újrakezdéshez, a krisztusi szemlélethez: Aki a füstölgő mécsbelet nem oltotta ki, aki a megroppant nádat nem törte el, mert hitt az emberben, mert mindennél fontosabbak vagyunk a számára.</a:t>
            </a:r>
          </a:p>
        </p:txBody>
      </p:sp>
    </p:spTree>
    <p:extLst>
      <p:ext uri="{BB962C8B-B14F-4D97-AF65-F5344CB8AC3E}">
        <p14:creationId xmlns:p14="http://schemas.microsoft.com/office/powerpoint/2010/main" val="59451996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1F98F654-E8BC-4A69-AF82-35598723DA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840"/>
            <a:ext cx="4042610" cy="6917679"/>
          </a:xfrm>
          <a:prstGeom prst="rect">
            <a:avLst/>
          </a:prstGeom>
        </p:spPr>
      </p:pic>
      <p:sp>
        <p:nvSpPr>
          <p:cNvPr id="4" name="Szövegdoboz 3">
            <a:extLst>
              <a:ext uri="{FF2B5EF4-FFF2-40B4-BE49-F238E27FC236}">
                <a16:creationId xmlns:a16="http://schemas.microsoft.com/office/drawing/2014/main" id="{ED98FFFE-B4DA-4D9D-8162-AFE2260D865C}"/>
              </a:ext>
            </a:extLst>
          </p:cNvPr>
          <p:cNvSpPr txBox="1"/>
          <p:nvPr/>
        </p:nvSpPr>
        <p:spPr>
          <a:xfrm>
            <a:off x="4439653" y="1816769"/>
            <a:ext cx="4487779" cy="2554545"/>
          </a:xfrm>
          <a:prstGeom prst="rect">
            <a:avLst/>
          </a:prstGeom>
          <a:noFill/>
        </p:spPr>
        <p:txBody>
          <a:bodyPr wrap="square" rtlCol="0">
            <a:spAutoFit/>
          </a:bodyPr>
          <a:lstStyle/>
          <a:p>
            <a:r>
              <a:rPr lang="hu-HU" sz="2000" dirty="0">
                <a:latin typeface="Bahnschrift SemiBold SemiConden" panose="020B0502040204020203" pitchFamily="34" charset="0"/>
              </a:rPr>
              <a:t>Ez a szemlélet akkor verhet gyökeret bennünk, ha nem a magunk erejében, hanem a Krisztusban bízunk, tőle kérünk erőt az imádság és a szentségek által. „Jöjjetek hozzám mindnyájan, akik elfáradtatok, és akik terhet hordoztok, én megkönnyítelek titeket…és megtaláljátok lelketek nyugalmát.”</a:t>
            </a:r>
          </a:p>
        </p:txBody>
      </p:sp>
    </p:spTree>
    <p:extLst>
      <p:ext uri="{BB962C8B-B14F-4D97-AF65-F5344CB8AC3E}">
        <p14:creationId xmlns:p14="http://schemas.microsoft.com/office/powerpoint/2010/main" val="169956973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9ABD8EB8-4BB9-4314-8CEF-065BB65A5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6" y="0"/>
            <a:ext cx="9188276" cy="5173579"/>
          </a:xfrm>
          <a:prstGeom prst="rect">
            <a:avLst/>
          </a:prstGeom>
        </p:spPr>
      </p:pic>
      <p:sp>
        <p:nvSpPr>
          <p:cNvPr id="4" name="Szövegdoboz 3">
            <a:extLst>
              <a:ext uri="{FF2B5EF4-FFF2-40B4-BE49-F238E27FC236}">
                <a16:creationId xmlns:a16="http://schemas.microsoft.com/office/drawing/2014/main" id="{0828EFEC-277F-4E8C-8D36-F21734E3EE07}"/>
              </a:ext>
            </a:extLst>
          </p:cNvPr>
          <p:cNvSpPr txBox="1"/>
          <p:nvPr/>
        </p:nvSpPr>
        <p:spPr>
          <a:xfrm>
            <a:off x="276726" y="5402179"/>
            <a:ext cx="8674769" cy="707886"/>
          </a:xfrm>
          <a:prstGeom prst="rect">
            <a:avLst/>
          </a:prstGeom>
          <a:noFill/>
        </p:spPr>
        <p:txBody>
          <a:bodyPr wrap="square" rtlCol="0">
            <a:spAutoFit/>
          </a:bodyPr>
          <a:lstStyle/>
          <a:p>
            <a:r>
              <a:rPr lang="hu-HU" sz="2000" dirty="0">
                <a:latin typeface="Bahnschrift SemiBold SemiConden" panose="020B0502040204020203" pitchFamily="34" charset="0"/>
              </a:rPr>
              <a:t>A karácsony lényege, ha felismerem, hogy az önmagát ajándékozó Istent akkor nyerhetem meg, ha én is ajándékká válok azok számára, akikhez az életem tartozik.</a:t>
            </a:r>
          </a:p>
        </p:txBody>
      </p:sp>
    </p:spTree>
    <p:extLst>
      <p:ext uri="{BB962C8B-B14F-4D97-AF65-F5344CB8AC3E}">
        <p14:creationId xmlns:p14="http://schemas.microsoft.com/office/powerpoint/2010/main" val="176398681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FF0CCAA4-1AF2-4D5B-AB43-B4400FD0F1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290" y="0"/>
            <a:ext cx="9274290" cy="6858000"/>
          </a:xfrm>
          <a:prstGeom prst="rect">
            <a:avLst/>
          </a:prstGeom>
        </p:spPr>
      </p:pic>
      <p:sp>
        <p:nvSpPr>
          <p:cNvPr id="4" name="Szövegdoboz 3">
            <a:extLst>
              <a:ext uri="{FF2B5EF4-FFF2-40B4-BE49-F238E27FC236}">
                <a16:creationId xmlns:a16="http://schemas.microsoft.com/office/drawing/2014/main" id="{0B13B428-9B2A-4903-841E-DEDE563D0291}"/>
              </a:ext>
            </a:extLst>
          </p:cNvPr>
          <p:cNvSpPr txBox="1"/>
          <p:nvPr/>
        </p:nvSpPr>
        <p:spPr>
          <a:xfrm>
            <a:off x="204537" y="276726"/>
            <a:ext cx="8602579" cy="1015663"/>
          </a:xfrm>
          <a:prstGeom prst="rect">
            <a:avLst/>
          </a:prstGeom>
          <a:noFill/>
        </p:spPr>
        <p:txBody>
          <a:bodyPr wrap="square" rtlCol="0">
            <a:spAutoFit/>
          </a:bodyPr>
          <a:lstStyle/>
          <a:p>
            <a:r>
              <a:rPr lang="hu-HU" sz="2000" dirty="0">
                <a:solidFill>
                  <a:schemeClr val="bg1"/>
                </a:solidFill>
                <a:latin typeface="Bahnschrift SemiBold SemiConden" panose="020B0502040204020203" pitchFamily="34" charset="0"/>
              </a:rPr>
              <a:t>A választott nép volt, akit Isten konkrétan megszólított prófétái által és küldetéssel ruházott fel, hogy a népük hordozza a történelem folyamán az isteni valóságot. -ezzel előkészítve Isten Fiának a megjelenését az idők teljességében.</a:t>
            </a:r>
          </a:p>
        </p:txBody>
      </p:sp>
    </p:spTree>
    <p:extLst>
      <p:ext uri="{BB962C8B-B14F-4D97-AF65-F5344CB8AC3E}">
        <p14:creationId xmlns:p14="http://schemas.microsoft.com/office/powerpoint/2010/main" val="384894912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id="{B6A183F0-0649-4BF8-BB79-DBE4566B3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259" y="0"/>
            <a:ext cx="9332259" cy="6722390"/>
          </a:xfrm>
          <a:prstGeom prst="rect">
            <a:avLst/>
          </a:prstGeom>
        </p:spPr>
      </p:pic>
      <p:sp>
        <p:nvSpPr>
          <p:cNvPr id="6" name="Szövegdoboz 5">
            <a:extLst>
              <a:ext uri="{FF2B5EF4-FFF2-40B4-BE49-F238E27FC236}">
                <a16:creationId xmlns:a16="http://schemas.microsoft.com/office/drawing/2014/main" id="{C726EBF2-1CDA-48E8-85D9-8CC3B3B78DB8}"/>
              </a:ext>
            </a:extLst>
          </p:cNvPr>
          <p:cNvSpPr txBox="1"/>
          <p:nvPr/>
        </p:nvSpPr>
        <p:spPr>
          <a:xfrm>
            <a:off x="4932948" y="0"/>
            <a:ext cx="3765884" cy="1938992"/>
          </a:xfrm>
          <a:prstGeom prst="rect">
            <a:avLst/>
          </a:prstGeom>
          <a:noFill/>
        </p:spPr>
        <p:txBody>
          <a:bodyPr wrap="square" rtlCol="0">
            <a:spAutoFit/>
          </a:bodyPr>
          <a:lstStyle/>
          <a:p>
            <a:r>
              <a:rPr lang="hu-HU" sz="2000" dirty="0">
                <a:solidFill>
                  <a:schemeClr val="bg1"/>
                </a:solidFill>
                <a:latin typeface="Bahnschrift SemiBold SemiConden" panose="020B0502040204020203" pitchFamily="34" charset="0"/>
              </a:rPr>
              <a:t>Ez az időszak a zsidó történelembe ágyazódott nagy advent volt. Várakozás a megígért Megváltóra, aki elhozza azt a lehetőséget, melyet az emberiség elveszített az idő kezdetén.</a:t>
            </a:r>
          </a:p>
        </p:txBody>
      </p:sp>
    </p:spTree>
    <p:extLst>
      <p:ext uri="{BB962C8B-B14F-4D97-AF65-F5344CB8AC3E}">
        <p14:creationId xmlns:p14="http://schemas.microsoft.com/office/powerpoint/2010/main" val="163797990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3191E3F6-73F1-4CBE-87B6-CD9C368AE5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76" y="0"/>
            <a:ext cx="9177952" cy="4986688"/>
          </a:xfrm>
          <a:prstGeom prst="rect">
            <a:avLst/>
          </a:prstGeom>
        </p:spPr>
      </p:pic>
      <p:sp>
        <p:nvSpPr>
          <p:cNvPr id="4" name="Szövegdoboz 3">
            <a:extLst>
              <a:ext uri="{FF2B5EF4-FFF2-40B4-BE49-F238E27FC236}">
                <a16:creationId xmlns:a16="http://schemas.microsoft.com/office/drawing/2014/main" id="{AFBF072B-2868-4953-B7D7-ADF141B4C7F8}"/>
              </a:ext>
            </a:extLst>
          </p:cNvPr>
          <p:cNvSpPr txBox="1"/>
          <p:nvPr/>
        </p:nvSpPr>
        <p:spPr>
          <a:xfrm>
            <a:off x="252663" y="5221705"/>
            <a:ext cx="8650705" cy="1323439"/>
          </a:xfrm>
          <a:prstGeom prst="rect">
            <a:avLst/>
          </a:prstGeom>
          <a:noFill/>
        </p:spPr>
        <p:txBody>
          <a:bodyPr wrap="square" rtlCol="0">
            <a:spAutoFit/>
          </a:bodyPr>
          <a:lstStyle/>
          <a:p>
            <a:r>
              <a:rPr lang="hu-HU" sz="2000" dirty="0">
                <a:latin typeface="Bahnschrift SemiBold SemiConden" panose="020B0502040204020203" pitchFamily="34" charset="0"/>
              </a:rPr>
              <a:t>Izajás próféta úgy mutatja be a várva várt Messiást, mint egy ideális földi uralkodót, aki mindazt, ami nehézzé és fájdalmassá teszi ezt az életet, azt létével megsemmisíti, és visszahozza azt az idilli állapotot, melyet egykor elveszítettünk, de vágyainkban mindig létezik.</a:t>
            </a:r>
          </a:p>
        </p:txBody>
      </p:sp>
    </p:spTree>
    <p:extLst>
      <p:ext uri="{BB962C8B-B14F-4D97-AF65-F5344CB8AC3E}">
        <p14:creationId xmlns:p14="http://schemas.microsoft.com/office/powerpoint/2010/main" val="265704067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16D7712E-3E89-4C72-8E4F-27F7F09438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74" y="0"/>
            <a:ext cx="9210174" cy="6140116"/>
          </a:xfrm>
          <a:prstGeom prst="rect">
            <a:avLst/>
          </a:prstGeom>
        </p:spPr>
      </p:pic>
      <p:sp>
        <p:nvSpPr>
          <p:cNvPr id="4" name="Szövegdoboz 3">
            <a:extLst>
              <a:ext uri="{FF2B5EF4-FFF2-40B4-BE49-F238E27FC236}">
                <a16:creationId xmlns:a16="http://schemas.microsoft.com/office/drawing/2014/main" id="{9B269994-9512-48FC-90A9-79EB8EEEC9FF}"/>
              </a:ext>
            </a:extLst>
          </p:cNvPr>
          <p:cNvSpPr txBox="1"/>
          <p:nvPr/>
        </p:nvSpPr>
        <p:spPr>
          <a:xfrm>
            <a:off x="168442" y="276726"/>
            <a:ext cx="7206916" cy="1631216"/>
          </a:xfrm>
          <a:prstGeom prst="rect">
            <a:avLst/>
          </a:prstGeom>
          <a:noFill/>
        </p:spPr>
        <p:txBody>
          <a:bodyPr wrap="square" rtlCol="0">
            <a:spAutoFit/>
          </a:bodyPr>
          <a:lstStyle/>
          <a:p>
            <a:r>
              <a:rPr lang="hu-HU" dirty="0"/>
              <a:t>„</a:t>
            </a:r>
            <a:r>
              <a:rPr lang="hu-HU" sz="2000" dirty="0">
                <a:latin typeface="Bahnschrift SemiBold SemiConden" panose="020B0502040204020203" pitchFamily="34" charset="0"/>
              </a:rPr>
              <a:t>Vessző kél majd </a:t>
            </a:r>
            <a:r>
              <a:rPr lang="hu-HU" sz="2000" dirty="0" err="1">
                <a:latin typeface="Bahnschrift SemiBold SemiConden" panose="020B0502040204020203" pitchFamily="34" charset="0"/>
              </a:rPr>
              <a:t>Izáj</a:t>
            </a:r>
            <a:r>
              <a:rPr lang="hu-HU" sz="2000" dirty="0">
                <a:latin typeface="Bahnschrift SemiBold SemiConden" panose="020B0502040204020203" pitchFamily="34" charset="0"/>
              </a:rPr>
              <a:t> törzsökéből, hajtás sarjad gyökeréből. Az Úr Lelke nyugszik rajta: a bölcsesség és az értelem Lelke;” Iz11,1-2 </a:t>
            </a:r>
          </a:p>
          <a:p>
            <a:r>
              <a:rPr lang="hu-HU" sz="2000" dirty="0" err="1">
                <a:latin typeface="Bahnschrift SemiBold SemiConden" panose="020B0502040204020203" pitchFamily="34" charset="0"/>
              </a:rPr>
              <a:t>Izájtól</a:t>
            </a:r>
            <a:r>
              <a:rPr lang="hu-HU" sz="2000" dirty="0">
                <a:latin typeface="Bahnschrift SemiBold SemiConden" panose="020B0502040204020203" pitchFamily="34" charset="0"/>
              </a:rPr>
              <a:t> származik Dávid király, akinek megígéri az Úr, hogy uralmának nem lesz vége. Dávid király családjából származott József, Jézus nevelőapja.</a:t>
            </a:r>
          </a:p>
        </p:txBody>
      </p:sp>
    </p:spTree>
    <p:extLst>
      <p:ext uri="{BB962C8B-B14F-4D97-AF65-F5344CB8AC3E}">
        <p14:creationId xmlns:p14="http://schemas.microsoft.com/office/powerpoint/2010/main" val="281655806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36FD3996-5A4A-46F6-BFE8-2B348301A9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2256" y="0"/>
            <a:ext cx="4651744" cy="6858000"/>
          </a:xfrm>
          <a:prstGeom prst="rect">
            <a:avLst/>
          </a:prstGeom>
        </p:spPr>
      </p:pic>
      <p:sp>
        <p:nvSpPr>
          <p:cNvPr id="4" name="Szövegdoboz 3">
            <a:extLst>
              <a:ext uri="{FF2B5EF4-FFF2-40B4-BE49-F238E27FC236}">
                <a16:creationId xmlns:a16="http://schemas.microsoft.com/office/drawing/2014/main" id="{0A2E5059-E4CD-41F9-B57D-7841E0F3AA31}"/>
              </a:ext>
            </a:extLst>
          </p:cNvPr>
          <p:cNvSpPr txBox="1"/>
          <p:nvPr/>
        </p:nvSpPr>
        <p:spPr>
          <a:xfrm>
            <a:off x="312821" y="1660358"/>
            <a:ext cx="3826042" cy="2862322"/>
          </a:xfrm>
          <a:prstGeom prst="rect">
            <a:avLst/>
          </a:prstGeom>
          <a:noFill/>
        </p:spPr>
        <p:txBody>
          <a:bodyPr wrap="square" rtlCol="0">
            <a:spAutoFit/>
          </a:bodyPr>
          <a:lstStyle/>
          <a:p>
            <a:r>
              <a:rPr lang="hu-HU" sz="2000" dirty="0">
                <a:latin typeface="Bahnschrift SemiBold SemiConden" panose="020B0502040204020203" pitchFamily="34" charset="0"/>
              </a:rPr>
              <a:t>„Az Úr félelmében telik öröme.” Szoros, elválaszthatatlan kapcsolat van közötte és az Isten között. „Nem aszerint ítél majd, amit a szem lát, se nem aszerint ítélkezik, amit a fül hall, hanem igazságot szolgáltat az alacsony sorúaknak, és méltányos ítéletet hoz a föld szegényeinek.” </a:t>
            </a:r>
            <a:r>
              <a:rPr lang="hu-HU" dirty="0">
                <a:latin typeface="Bahnschrift SemiBold SemiConden" panose="020B0502040204020203" pitchFamily="34" charset="0"/>
              </a:rPr>
              <a:t>Iz11, 2-4a</a:t>
            </a:r>
          </a:p>
        </p:txBody>
      </p:sp>
    </p:spTree>
    <p:extLst>
      <p:ext uri="{BB962C8B-B14F-4D97-AF65-F5344CB8AC3E}">
        <p14:creationId xmlns:p14="http://schemas.microsoft.com/office/powerpoint/2010/main" val="165926842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D4039958-D1AE-4C4D-B594-C4D7C6AAFD98}"/>
              </a:ext>
            </a:extLst>
          </p:cNvPr>
          <p:cNvPicPr>
            <a:picLocks noChangeAspect="1"/>
          </p:cNvPicPr>
          <p:nvPr/>
        </p:nvPicPr>
        <p:blipFill rotWithShape="1">
          <a:blip r:embed="rId2">
            <a:extLst>
              <a:ext uri="{28A0092B-C50C-407E-A947-70E740481C1C}">
                <a14:useLocalDpi xmlns:a14="http://schemas.microsoft.com/office/drawing/2010/main" val="0"/>
              </a:ext>
            </a:extLst>
          </a:blip>
          <a:srcRect l="8621" r="7103"/>
          <a:stretch/>
        </p:blipFill>
        <p:spPr>
          <a:xfrm>
            <a:off x="0" y="0"/>
            <a:ext cx="5763127" cy="6858000"/>
          </a:xfrm>
          <a:prstGeom prst="rect">
            <a:avLst/>
          </a:prstGeom>
        </p:spPr>
      </p:pic>
      <p:sp>
        <p:nvSpPr>
          <p:cNvPr id="4" name="Szövegdoboz 3">
            <a:extLst>
              <a:ext uri="{FF2B5EF4-FFF2-40B4-BE49-F238E27FC236}">
                <a16:creationId xmlns:a16="http://schemas.microsoft.com/office/drawing/2014/main" id="{F9B1C067-210E-438E-B648-A2C116746FD7}"/>
              </a:ext>
            </a:extLst>
          </p:cNvPr>
          <p:cNvSpPr txBox="1"/>
          <p:nvPr/>
        </p:nvSpPr>
        <p:spPr>
          <a:xfrm>
            <a:off x="6003758" y="1503947"/>
            <a:ext cx="3019926" cy="3170099"/>
          </a:xfrm>
          <a:prstGeom prst="rect">
            <a:avLst/>
          </a:prstGeom>
          <a:noFill/>
        </p:spPr>
        <p:txBody>
          <a:bodyPr wrap="square" rtlCol="0">
            <a:spAutoFit/>
          </a:bodyPr>
          <a:lstStyle/>
          <a:p>
            <a:r>
              <a:rPr lang="hu-HU" sz="2000" dirty="0">
                <a:latin typeface="Bahnschrift SemiBold SemiConden" panose="020B0502040204020203" pitchFamily="34" charset="0"/>
              </a:rPr>
              <a:t>A várt uralkodó, mindazt megvalósítja majd, ami nehézzé, néha elviselhetetlenné teszi az ember és a közösség életét, de ezt a fennálló társadalom nem képes megvalósítani. Ehhez isteni erő kell, amit évszázadokon keresztül vár a választott nép.</a:t>
            </a:r>
          </a:p>
        </p:txBody>
      </p:sp>
    </p:spTree>
    <p:extLst>
      <p:ext uri="{BB962C8B-B14F-4D97-AF65-F5344CB8AC3E}">
        <p14:creationId xmlns:p14="http://schemas.microsoft.com/office/powerpoint/2010/main" val="308750608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449E9123-6CBE-4785-9233-3D9631A21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0874" cy="4328116"/>
          </a:xfrm>
          <a:prstGeom prst="rect">
            <a:avLst/>
          </a:prstGeom>
        </p:spPr>
      </p:pic>
      <p:sp>
        <p:nvSpPr>
          <p:cNvPr id="4" name="Szövegdoboz 3">
            <a:extLst>
              <a:ext uri="{FF2B5EF4-FFF2-40B4-BE49-F238E27FC236}">
                <a16:creationId xmlns:a16="http://schemas.microsoft.com/office/drawing/2014/main" id="{47CA816A-39A9-4254-AAC3-A7732925DD25}"/>
              </a:ext>
            </a:extLst>
          </p:cNvPr>
          <p:cNvSpPr txBox="1"/>
          <p:nvPr/>
        </p:nvSpPr>
        <p:spPr>
          <a:xfrm>
            <a:off x="421105" y="4716379"/>
            <a:ext cx="8422106" cy="1323439"/>
          </a:xfrm>
          <a:prstGeom prst="rect">
            <a:avLst/>
          </a:prstGeom>
          <a:noFill/>
        </p:spPr>
        <p:txBody>
          <a:bodyPr wrap="square" rtlCol="0">
            <a:spAutoFit/>
          </a:bodyPr>
          <a:lstStyle/>
          <a:p>
            <a:r>
              <a:rPr lang="hu-HU" sz="2000" dirty="0">
                <a:latin typeface="Bahnschrift SemiBold SemiConden" panose="020B0502040204020203" pitchFamily="34" charset="0"/>
              </a:rPr>
              <a:t>„Szája </a:t>
            </a:r>
            <a:r>
              <a:rPr lang="hu-HU" sz="2000" dirty="0" err="1">
                <a:latin typeface="Bahnschrift SemiBold SemiConden" panose="020B0502040204020203" pitchFamily="34" charset="0"/>
              </a:rPr>
              <a:t>vesszejével</a:t>
            </a:r>
            <a:r>
              <a:rPr lang="hu-HU" sz="2000" dirty="0">
                <a:latin typeface="Bahnschrift SemiBold SemiConden" panose="020B0502040204020203" pitchFamily="34" charset="0"/>
              </a:rPr>
              <a:t> megveri az erőszakost, s ajka leheletével megöli a gonoszt. Az igazságosság lesz derekán az öv, s a hűség csípőjén a kötő.” </a:t>
            </a:r>
            <a:r>
              <a:rPr lang="hu-HU" dirty="0">
                <a:latin typeface="Bahnschrift SemiBold SemiConden" panose="020B0502040204020203" pitchFamily="34" charset="0"/>
              </a:rPr>
              <a:t>Iz11,4b-5. </a:t>
            </a:r>
            <a:r>
              <a:rPr lang="hu-HU" sz="2000" dirty="0">
                <a:latin typeface="Bahnschrift SemiBold SemiConden" panose="020B0502040204020203" pitchFamily="34" charset="0"/>
              </a:rPr>
              <a:t>Isteni hatalommal jön el, aki képes minden visszásságot visszafordítani, amit mi, emberek elrontottunk az idők folyamán</a:t>
            </a:r>
          </a:p>
        </p:txBody>
      </p:sp>
    </p:spTree>
    <p:extLst>
      <p:ext uri="{BB962C8B-B14F-4D97-AF65-F5344CB8AC3E}">
        <p14:creationId xmlns:p14="http://schemas.microsoft.com/office/powerpoint/2010/main" val="276387342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theme/theme1.xml><?xml version="1.0" encoding="utf-8"?>
<a:theme xmlns:a="http://schemas.openxmlformats.org/drawingml/2006/main" name="Office-téma">
  <a:themeElements>
    <a:clrScheme name="Office-té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é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1060</Words>
  <Application>Microsoft Office PowerPoint</Application>
  <PresentationFormat>Diavetítés a képernyőre (4:3 oldalarány)</PresentationFormat>
  <Paragraphs>25</Paragraphs>
  <Slides>24</Slides>
  <Notes>0</Notes>
  <HiddenSlides>0</HiddenSlides>
  <MMClips>1</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24</vt:i4>
      </vt:variant>
    </vt:vector>
  </HeadingPairs>
  <TitlesOfParts>
    <vt:vector size="29" baseType="lpstr">
      <vt:lpstr>Arial</vt:lpstr>
      <vt:lpstr>Bahnschrift SemiBold SemiConden</vt:lpstr>
      <vt:lpstr>Calibri</vt:lpstr>
      <vt:lpstr>Calibri Light</vt:lpstr>
      <vt:lpstr>Office-téma</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Lépes Katalin</dc:creator>
  <cp:lastModifiedBy>Lépes Katalin</cp:lastModifiedBy>
  <cp:revision>37</cp:revision>
  <dcterms:created xsi:type="dcterms:W3CDTF">2025-11-24T15:53:40Z</dcterms:created>
  <dcterms:modified xsi:type="dcterms:W3CDTF">2025-12-03T18:43:51Z</dcterms:modified>
</cp:coreProperties>
</file>