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0FE5-BE3C-4557-8B5F-27F61F98C616}" type="datetimeFigureOut">
              <a:rPr lang="hu-HU" smtClean="0"/>
              <a:t>2025. 10. 25.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A8C2-0F9B-4CA6-9782-BBDBD5E4BA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989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0FE5-BE3C-4557-8B5F-27F61F98C616}" type="datetimeFigureOut">
              <a:rPr lang="hu-HU" smtClean="0"/>
              <a:t>2025. 10. 25.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A8C2-0F9B-4CA6-9782-BBDBD5E4BA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415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0FE5-BE3C-4557-8B5F-27F61F98C616}" type="datetimeFigureOut">
              <a:rPr lang="hu-HU" smtClean="0"/>
              <a:t>2025. 10. 25.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A8C2-0F9B-4CA6-9782-BBDBD5E4BA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538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0FE5-BE3C-4557-8B5F-27F61F98C616}" type="datetimeFigureOut">
              <a:rPr lang="hu-HU" smtClean="0"/>
              <a:t>2025. 10. 25.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A8C2-0F9B-4CA6-9782-BBDBD5E4BA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872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0FE5-BE3C-4557-8B5F-27F61F98C616}" type="datetimeFigureOut">
              <a:rPr lang="hu-HU" smtClean="0"/>
              <a:t>2025. 10. 25.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A8C2-0F9B-4CA6-9782-BBDBD5E4BA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477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0FE5-BE3C-4557-8B5F-27F61F98C616}" type="datetimeFigureOut">
              <a:rPr lang="hu-HU" smtClean="0"/>
              <a:t>2025. 10. 25.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A8C2-0F9B-4CA6-9782-BBDBD5E4BA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48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0FE5-BE3C-4557-8B5F-27F61F98C616}" type="datetimeFigureOut">
              <a:rPr lang="hu-HU" smtClean="0"/>
              <a:t>2025. 10. 25.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A8C2-0F9B-4CA6-9782-BBDBD5E4BA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574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0FE5-BE3C-4557-8B5F-27F61F98C616}" type="datetimeFigureOut">
              <a:rPr lang="hu-HU" smtClean="0"/>
              <a:t>2025. 10. 25.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A8C2-0F9B-4CA6-9782-BBDBD5E4BA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208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0FE5-BE3C-4557-8B5F-27F61F98C616}" type="datetimeFigureOut">
              <a:rPr lang="hu-HU" smtClean="0"/>
              <a:t>2025. 10. 25.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A8C2-0F9B-4CA6-9782-BBDBD5E4BA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853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0FE5-BE3C-4557-8B5F-27F61F98C616}" type="datetimeFigureOut">
              <a:rPr lang="hu-HU" smtClean="0"/>
              <a:t>2025. 10. 25.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A8C2-0F9B-4CA6-9782-BBDBD5E4BA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138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0FE5-BE3C-4557-8B5F-27F61F98C616}" type="datetimeFigureOut">
              <a:rPr lang="hu-HU" smtClean="0"/>
              <a:t>2025. 10. 25.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A8C2-0F9B-4CA6-9782-BBDBD5E4BA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944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80FE5-BE3C-4557-8B5F-27F61F98C616}" type="datetimeFigureOut">
              <a:rPr lang="hu-HU" smtClean="0"/>
              <a:t>2025. 10. 25.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2A8C2-0F9B-4CA6-9782-BBDBD5E4BA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46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5A46AF2-BED5-4AC2-AF0F-707DAC35C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8"/>
          <a:stretch/>
        </p:blipFill>
        <p:spPr>
          <a:xfrm>
            <a:off x="0" y="0"/>
            <a:ext cx="9144000" cy="5702968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5B3A4022-2392-4FA9-994C-103E65E4B3A1}"/>
              </a:ext>
            </a:extLst>
          </p:cNvPr>
          <p:cNvSpPr/>
          <p:nvPr/>
        </p:nvSpPr>
        <p:spPr>
          <a:xfrm>
            <a:off x="-363412" y="5702968"/>
            <a:ext cx="9365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Mindenszentek halottak napja</a:t>
            </a:r>
          </a:p>
        </p:txBody>
      </p:sp>
      <p:pic>
        <p:nvPicPr>
          <p:cNvPr id="2" name="Mindenszentek 2025">
            <a:hlinkClick r:id="" action="ppaction://media"/>
            <a:extLst>
              <a:ext uri="{FF2B5EF4-FFF2-40B4-BE49-F238E27FC236}">
                <a16:creationId xmlns:a16="http://schemas.microsoft.com/office/drawing/2014/main" id="{3B41A3EA-4439-4C3C-AA33-A87D3EC8CF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2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9091" numSld="24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2C37BD5-E6DF-4B35-8D76-5A5A90886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90" y="-3176"/>
            <a:ext cx="6061110" cy="686117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9B3F6EF-BE9C-41A2-9871-98C921E3F151}"/>
              </a:ext>
            </a:extLst>
          </p:cNvPr>
          <p:cNvSpPr txBox="1"/>
          <p:nvPr/>
        </p:nvSpPr>
        <p:spPr>
          <a:xfrm>
            <a:off x="156411" y="1380698"/>
            <a:ext cx="26589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Jézus földi életében kétséget kizáróan biztosított arról a másik világról, melynek ez az élet csak az előszobája. Higgyetek az Istenben, és bennem is higgyetek! Atyám házában sok hely van, ha nem így volna, megmondtam volna nektek.” </a:t>
            </a:r>
            <a:r>
              <a:rPr lang="hu-HU" b="1" dirty="0"/>
              <a:t>Jn14,1b-2</a:t>
            </a:r>
          </a:p>
        </p:txBody>
      </p:sp>
    </p:spTree>
    <p:extLst>
      <p:ext uri="{BB962C8B-B14F-4D97-AF65-F5344CB8AC3E}">
        <p14:creationId xmlns:p14="http://schemas.microsoft.com/office/powerpoint/2010/main" val="29778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D092345-F86C-45A7-9F37-43C1B4AB5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5" b="4833"/>
          <a:stretch/>
        </p:blipFill>
        <p:spPr>
          <a:xfrm>
            <a:off x="-14051" y="0"/>
            <a:ext cx="9158051" cy="5317958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2A98004-B02C-4472-BB71-6D4E0E99023E}"/>
              </a:ext>
            </a:extLst>
          </p:cNvPr>
          <p:cNvSpPr txBox="1"/>
          <p:nvPr/>
        </p:nvSpPr>
        <p:spPr>
          <a:xfrm>
            <a:off x="-14051" y="5558589"/>
            <a:ext cx="8941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Majd így folytatja Jézus. „Azért megyek el, hogy helyet készítsek nektek. Ha aztán elmegyek, és helyet készítek nektek, újra eljövök, és magammal viszlek benneteket, hogy ott legyetek, ahol én vagyok.” </a:t>
            </a:r>
            <a:r>
              <a:rPr lang="hu-HU" b="1" dirty="0"/>
              <a:t>Jn14,3</a:t>
            </a:r>
          </a:p>
        </p:txBody>
      </p:sp>
    </p:spTree>
    <p:extLst>
      <p:ext uri="{BB962C8B-B14F-4D97-AF65-F5344CB8AC3E}">
        <p14:creationId xmlns:p14="http://schemas.microsoft.com/office/powerpoint/2010/main" val="66414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31B806D-7437-4A1D-961E-E82C601CE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" t="5326" r="263" b="4737"/>
          <a:stretch/>
        </p:blipFill>
        <p:spPr>
          <a:xfrm>
            <a:off x="-40105" y="-1"/>
            <a:ext cx="9184105" cy="5510463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60DF68C-74F3-4E47-B7B8-DD2BDEEF4C31}"/>
              </a:ext>
            </a:extLst>
          </p:cNvPr>
          <p:cNvSpPr txBox="1"/>
          <p:nvPr/>
        </p:nvSpPr>
        <p:spPr>
          <a:xfrm>
            <a:off x="120316" y="5654843"/>
            <a:ext cx="8807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Mi, emberek olyan könnyen hiszünk sokszor egymásnak, pedig nagyon sokszor megcsalnak bennünket. Jézus lenne az, aki félrevezet minket, aki az életét adta oda értünk?</a:t>
            </a:r>
          </a:p>
        </p:txBody>
      </p:sp>
    </p:spTree>
    <p:extLst>
      <p:ext uri="{BB962C8B-B14F-4D97-AF65-F5344CB8AC3E}">
        <p14:creationId xmlns:p14="http://schemas.microsoft.com/office/powerpoint/2010/main" val="408792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9F2F0C3-2600-4555-8CA6-B1FF97A27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3" b="6141"/>
          <a:stretch/>
        </p:blipFill>
        <p:spPr>
          <a:xfrm>
            <a:off x="601578" y="1311441"/>
            <a:ext cx="7940843" cy="5546559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D5A2E7B-16CD-4530-88C0-678CC76B2C2C}"/>
              </a:ext>
            </a:extLst>
          </p:cNvPr>
          <p:cNvSpPr txBox="1"/>
          <p:nvPr/>
        </p:nvSpPr>
        <p:spPr>
          <a:xfrm>
            <a:off x="517357" y="96252"/>
            <a:ext cx="8482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Mindenszentekkor ezt halljuk az olvasmányban a  szentmisén: „Akkora sereget láttam a mennyben, hogy meg sem lehetett számolni. Minden nemzetből, törzsből, népből és nyelvből álltak a trón előtt és a Bárány előtt. </a:t>
            </a:r>
            <a:r>
              <a:rPr lang="hu-HU" b="1" dirty="0">
                <a:solidFill>
                  <a:schemeClr val="bg1"/>
                </a:solidFill>
              </a:rPr>
              <a:t>Jel 7,9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85677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9A0750F3-668E-4982-B7B5-F48CB516C6B6}"/>
              </a:ext>
            </a:extLst>
          </p:cNvPr>
          <p:cNvSpPr txBox="1"/>
          <p:nvPr/>
        </p:nvSpPr>
        <p:spPr>
          <a:xfrm>
            <a:off x="348916" y="5534561"/>
            <a:ext cx="8795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1463ED3-C37F-4D5D-AA0D-42014A3A6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5000" cy="6900821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C6483C39-AA2D-4204-875A-9A89D1BF6650}"/>
              </a:ext>
            </a:extLst>
          </p:cNvPr>
          <p:cNvSpPr txBox="1"/>
          <p:nvPr/>
        </p:nvSpPr>
        <p:spPr>
          <a:xfrm>
            <a:off x="6015789" y="1067708"/>
            <a:ext cx="29477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Az apostol égi látomása folytatódik: valaki megkérdezi tőle a mennyben, „Kik ezek a fehér ruhába öltözöttek, és honnan jöttek? Így válaszoltam: „Te tudod, uram.” „Ezek a nagy szorongattatásból jöttek – magyarázta meg, - ruhájukat fehérre mosták a Bárány vérében.” </a:t>
            </a:r>
          </a:p>
          <a:p>
            <a:r>
              <a:rPr lang="hu-HU" b="1" dirty="0"/>
              <a:t>Jel 7,13b-17</a:t>
            </a:r>
          </a:p>
        </p:txBody>
      </p:sp>
    </p:spTree>
    <p:extLst>
      <p:ext uri="{BB962C8B-B14F-4D97-AF65-F5344CB8AC3E}">
        <p14:creationId xmlns:p14="http://schemas.microsoft.com/office/powerpoint/2010/main" val="98283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E3B8E7B1-4436-4417-9FD4-BB8F3F7D8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11" y="-1"/>
            <a:ext cx="9234391" cy="5197643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34A836A-BE61-4AB6-A57A-AD100300D318}"/>
              </a:ext>
            </a:extLst>
          </p:cNvPr>
          <p:cNvSpPr txBox="1"/>
          <p:nvPr/>
        </p:nvSpPr>
        <p:spPr>
          <a:xfrm>
            <a:off x="132346" y="5197642"/>
            <a:ext cx="90116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„</a:t>
            </a:r>
            <a:r>
              <a:rPr lang="hu-HU" sz="2000" b="1" dirty="0"/>
              <a:t>Ezért állnak Isten trónja előtt, s éjjel-nappal szolgálnak neki a templomában; a trónon ülő közöttük lakozik. Nem éheznek és nem szomjaznak többé, a nap nem égeti őket, sem másfajta hőség, mert a Bárány, aki  a trón közepén áll, legelteti és élő vizek forrásához tereli őket, az Isten pedig letöröl a szemükről minden könnyet.” </a:t>
            </a:r>
            <a:r>
              <a:rPr lang="hu-HU" b="1" dirty="0"/>
              <a:t>Jel 7,15-17</a:t>
            </a:r>
          </a:p>
        </p:txBody>
      </p:sp>
    </p:spTree>
    <p:extLst>
      <p:ext uri="{BB962C8B-B14F-4D97-AF65-F5344CB8AC3E}">
        <p14:creationId xmlns:p14="http://schemas.microsoft.com/office/powerpoint/2010/main" val="424421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CEE73FF-6D67-4098-A78C-448D46B54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71" y="0"/>
            <a:ext cx="5140929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191A5E0B-0914-4571-A1F8-1DFC6CA38AD9}"/>
              </a:ext>
            </a:extLst>
          </p:cNvPr>
          <p:cNvSpPr txBox="1"/>
          <p:nvPr/>
        </p:nvSpPr>
        <p:spPr>
          <a:xfrm>
            <a:off x="437430" y="2021305"/>
            <a:ext cx="34650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A látomás emberi fogalmakkal próbálja leírni a leírhatatlant, ennek ellenére megsejthetjük, azt a harmóniát, és teljességet, mely az Isten országában várja az odaérkezőket.</a:t>
            </a:r>
          </a:p>
        </p:txBody>
      </p:sp>
    </p:spTree>
    <p:extLst>
      <p:ext uri="{BB962C8B-B14F-4D97-AF65-F5344CB8AC3E}">
        <p14:creationId xmlns:p14="http://schemas.microsoft.com/office/powerpoint/2010/main" val="32481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A298133-CC9F-4A22-A184-E37FF65AB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1"/>
          <a:stretch/>
        </p:blipFill>
        <p:spPr>
          <a:xfrm>
            <a:off x="0" y="-127000"/>
            <a:ext cx="9144000" cy="558933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C5CF891E-B3D7-4F5A-9C66-6139675007AD}"/>
              </a:ext>
            </a:extLst>
          </p:cNvPr>
          <p:cNvSpPr txBox="1"/>
          <p:nvPr/>
        </p:nvSpPr>
        <p:spPr>
          <a:xfrm>
            <a:off x="180474" y="5534561"/>
            <a:ext cx="8963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Szent János első levelében ezt olvassuk: „Nézzétek, mekkora szeretettel van irántunk az Atya: Isten gyermekeinek hívnak minket, és azok is vagyunk. Szeretteim, most Isten gyermekei vagyunk, de még nem nyilvánvaló, hogy mik leszünk.” </a:t>
            </a:r>
            <a:r>
              <a:rPr lang="hu-HU" b="1" dirty="0"/>
              <a:t>1Jn3, 1-2a</a:t>
            </a:r>
          </a:p>
        </p:txBody>
      </p:sp>
    </p:spTree>
    <p:extLst>
      <p:ext uri="{BB962C8B-B14F-4D97-AF65-F5344CB8AC3E}">
        <p14:creationId xmlns:p14="http://schemas.microsoft.com/office/powerpoint/2010/main" val="337803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74BC553-E088-4889-A03F-003CF7E17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202" cy="505647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3322054-FC5F-46FC-8536-02A72A395B99}"/>
              </a:ext>
            </a:extLst>
          </p:cNvPr>
          <p:cNvSpPr txBox="1"/>
          <p:nvPr/>
        </p:nvSpPr>
        <p:spPr>
          <a:xfrm>
            <a:off x="132347" y="5281863"/>
            <a:ext cx="8831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Így folytatja János – „Azt tudjuk, hogyha megjelenik, hozzá leszünk hasonlók, mert látni  fogjuk, amint van. És mindenki, aki így remél benne, </a:t>
            </a:r>
            <a:r>
              <a:rPr lang="hu-HU" sz="2000" b="1" dirty="0" err="1"/>
              <a:t>megszentelődik</a:t>
            </a:r>
            <a:r>
              <a:rPr lang="hu-HU" sz="2000" b="1" dirty="0"/>
              <a:t>, ahogyan szent ő is.” </a:t>
            </a:r>
            <a:r>
              <a:rPr lang="hu-HU" b="1" dirty="0"/>
              <a:t>1Jn 2b-3</a:t>
            </a:r>
          </a:p>
        </p:txBody>
      </p:sp>
    </p:spTree>
    <p:extLst>
      <p:ext uri="{BB962C8B-B14F-4D97-AF65-F5344CB8AC3E}">
        <p14:creationId xmlns:p14="http://schemas.microsoft.com/office/powerpoint/2010/main" val="337708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B22A1E4-3DC0-468D-8783-5CC013B78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6714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8E1B7D5-BE37-43F6-ACAB-AB9BF4E5C04A}"/>
              </a:ext>
            </a:extLst>
          </p:cNvPr>
          <p:cNvSpPr txBox="1"/>
          <p:nvPr/>
        </p:nvSpPr>
        <p:spPr>
          <a:xfrm>
            <a:off x="4860758" y="2057401"/>
            <a:ext cx="3910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Nem tudjuk felfogni az Isten országának a szépségét és örömét, gyenge emberi szavakkal próbáljuk megközelíteni. „Szem nem látta, fül nem hallotta, emberi szív föl nem fogta, amit Isten azoknak készített, akik őt szeretik.” </a:t>
            </a:r>
            <a:r>
              <a:rPr lang="hu-HU" b="1" dirty="0"/>
              <a:t>1Kor2,9 </a:t>
            </a:r>
          </a:p>
        </p:txBody>
      </p:sp>
    </p:spTree>
    <p:extLst>
      <p:ext uri="{BB962C8B-B14F-4D97-AF65-F5344CB8AC3E}">
        <p14:creationId xmlns:p14="http://schemas.microsoft.com/office/powerpoint/2010/main" val="286440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ADC88E1-8BE9-4DD7-99D9-573D4C376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4674" cy="506040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6F92F31-2985-4B6C-A917-C51D59E38FF1}"/>
              </a:ext>
            </a:extLst>
          </p:cNvPr>
          <p:cNvSpPr txBox="1"/>
          <p:nvPr/>
        </p:nvSpPr>
        <p:spPr>
          <a:xfrm>
            <a:off x="187085" y="5245768"/>
            <a:ext cx="89875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Mindenszentekkor minden évben megemlékezünk a szentekről. Azokról az elhunytakról, akikről az egyház hivatalosan kijelentette, hogy eljutottak a mennyei dicsőségbe, és azok millióiról, akikről feltételezzük, hogy szintén a mennyben vannak, és ezért a közbenjárásukat kérjük életünk különböző helyzeteiben. /Szentek tisztelete/</a:t>
            </a:r>
          </a:p>
        </p:txBody>
      </p:sp>
    </p:spTree>
    <p:extLst>
      <p:ext uri="{BB962C8B-B14F-4D97-AF65-F5344CB8AC3E}">
        <p14:creationId xmlns:p14="http://schemas.microsoft.com/office/powerpoint/2010/main" val="385257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DF7AA04-CA0D-4B62-B7C9-6361A33AB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72" y="0"/>
            <a:ext cx="9170572" cy="427086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E501D261-3C65-4B48-BED2-4AEB1CE5475A}"/>
              </a:ext>
            </a:extLst>
          </p:cNvPr>
          <p:cNvSpPr txBox="1"/>
          <p:nvPr/>
        </p:nvSpPr>
        <p:spPr>
          <a:xfrm>
            <a:off x="204537" y="4716379"/>
            <a:ext cx="8650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Ha az örök életre vonatkozó híradás kételyt támasztana bennünk, gondoljunk a Szentírás első lapján megjelenő kijelentésre: „Isten újra szólt: „Teremtsünk embert képmásunkra, magunkhoz  hasonlóvá……” Isten megteremtette az embert saját képmására teremtette, és Isten megáldotta.” </a:t>
            </a:r>
            <a:r>
              <a:rPr lang="hu-HU" b="1" dirty="0"/>
              <a:t>Ter1, 26a. 27-28a</a:t>
            </a:r>
          </a:p>
        </p:txBody>
      </p:sp>
    </p:spTree>
    <p:extLst>
      <p:ext uri="{BB962C8B-B14F-4D97-AF65-F5344CB8AC3E}">
        <p14:creationId xmlns:p14="http://schemas.microsoft.com/office/powerpoint/2010/main" val="313393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93D2572-1654-4292-9317-849903537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784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68F2D21-5838-4279-9E07-CB477BCBFE90}"/>
              </a:ext>
            </a:extLst>
          </p:cNvPr>
          <p:cNvSpPr txBox="1"/>
          <p:nvPr/>
        </p:nvSpPr>
        <p:spPr>
          <a:xfrm>
            <a:off x="120316" y="5197642"/>
            <a:ext cx="8795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Isten a teremtés pillanatától partnernek teremtett minket, akiket maga mellett akar tudni az örök életben. Nem erőszakkal, hanem szeretettel hív és vár és segít, hogy Őt válasszuk egy örök életre.</a:t>
            </a:r>
          </a:p>
        </p:txBody>
      </p:sp>
    </p:spTree>
    <p:extLst>
      <p:ext uri="{BB962C8B-B14F-4D97-AF65-F5344CB8AC3E}">
        <p14:creationId xmlns:p14="http://schemas.microsoft.com/office/powerpoint/2010/main" val="351615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C76CDC5-3FF3-496D-933F-C2A9F15784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2" b="5029"/>
          <a:stretch/>
        </p:blipFill>
        <p:spPr>
          <a:xfrm>
            <a:off x="0" y="0"/>
            <a:ext cx="9144000" cy="5558589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A9932F2-4CCF-4819-97DE-5A4B58F72F74}"/>
              </a:ext>
            </a:extLst>
          </p:cNvPr>
          <p:cNvSpPr txBox="1"/>
          <p:nvPr/>
        </p:nvSpPr>
        <p:spPr>
          <a:xfrm>
            <a:off x="192505" y="5678905"/>
            <a:ext cx="8795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A mindenszentek-halottak napja nemcsak az </a:t>
            </a:r>
            <a:r>
              <a:rPr lang="hu-HU" sz="2000" b="1" dirty="0" err="1"/>
              <a:t>eltávozottakról</a:t>
            </a:r>
            <a:r>
              <a:rPr lang="hu-HU" sz="2000" b="1" dirty="0"/>
              <a:t> szól, hanem mirólunk is, akiknek választási lehetőségünk van még. Isten örök idők óta gondol ránk és hazavár minket is.</a:t>
            </a:r>
          </a:p>
        </p:txBody>
      </p:sp>
    </p:spTree>
    <p:extLst>
      <p:ext uri="{BB962C8B-B14F-4D97-AF65-F5344CB8AC3E}">
        <p14:creationId xmlns:p14="http://schemas.microsoft.com/office/powerpoint/2010/main" val="327667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AA2F633-B91C-4C3C-A2C7-909014671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188"/>
            <a:ext cx="9144000" cy="6897188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1A5C4B9E-4D58-4571-85EE-35102AC3F1F7}"/>
              </a:ext>
            </a:extLst>
          </p:cNvPr>
          <p:cNvSpPr txBox="1"/>
          <p:nvPr/>
        </p:nvSpPr>
        <p:spPr>
          <a:xfrm>
            <a:off x="0" y="2703016"/>
            <a:ext cx="31282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A Szentháromság a tökéletesség, amire mi, emberek teremtésünktől fogva meghívást kaptunk, ahol testvérek vagyunk, és az isteni gondolatban mi mindnyájan hivatalosak vagyunk a vele való közösségre. </a:t>
            </a:r>
          </a:p>
        </p:txBody>
      </p:sp>
    </p:spTree>
    <p:extLst>
      <p:ext uri="{BB962C8B-B14F-4D97-AF65-F5344CB8AC3E}">
        <p14:creationId xmlns:p14="http://schemas.microsoft.com/office/powerpoint/2010/main" val="8589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C75139B1-2CE4-4E94-A494-C4D934122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9277" cy="685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2BC5A6A-992C-4F98-91A5-EB5C9912F47D}"/>
              </a:ext>
            </a:extLst>
          </p:cNvPr>
          <p:cNvSpPr txBox="1"/>
          <p:nvPr/>
        </p:nvSpPr>
        <p:spPr>
          <a:xfrm>
            <a:off x="5029199" y="2344285"/>
            <a:ext cx="35854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Szeretteink várakoznak ránk, mert a teremtés teljessége akkor valósul meg, ha Isten lesz minden mindenben, és abból mi sem hiányozhatunk.</a:t>
            </a:r>
          </a:p>
        </p:txBody>
      </p:sp>
    </p:spTree>
    <p:extLst>
      <p:ext uri="{BB962C8B-B14F-4D97-AF65-F5344CB8AC3E}">
        <p14:creationId xmlns:p14="http://schemas.microsoft.com/office/powerpoint/2010/main" val="361026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EFBF613-14EF-4F3F-8149-61C18CC84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04" y="0"/>
            <a:ext cx="6875296" cy="687529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9E240AE3-84AB-475F-9B1A-CC2178ADA09D}"/>
              </a:ext>
            </a:extLst>
          </p:cNvPr>
          <p:cNvSpPr txBox="1"/>
          <p:nvPr/>
        </p:nvSpPr>
        <p:spPr>
          <a:xfrm>
            <a:off x="115051" y="1275347"/>
            <a:ext cx="215365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Halottak napján azokért imádkozunk, akik már nincsenek közöttünk, hogy minél hamarabb jussanak el az Istennel való közösségre, ha ez még nem történt meg. </a:t>
            </a:r>
          </a:p>
        </p:txBody>
      </p:sp>
    </p:spTree>
    <p:extLst>
      <p:ext uri="{BB962C8B-B14F-4D97-AF65-F5344CB8AC3E}">
        <p14:creationId xmlns:p14="http://schemas.microsoft.com/office/powerpoint/2010/main" val="65589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36AB645-B5DD-48B1-9BAC-09080B1E2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885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29554CD-E0F7-4486-8BF8-C1F66C771191}"/>
              </a:ext>
            </a:extLst>
          </p:cNvPr>
          <p:cNvSpPr txBox="1"/>
          <p:nvPr/>
        </p:nvSpPr>
        <p:spPr>
          <a:xfrm>
            <a:off x="198521" y="5366084"/>
            <a:ext cx="8746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Ezen a két napon különösen is foglalkozunk a körünkből </a:t>
            </a:r>
            <a:r>
              <a:rPr lang="hu-HU" sz="2000" b="1" dirty="0" err="1"/>
              <a:t>eltávozottakkal</a:t>
            </a:r>
            <a:r>
              <a:rPr lang="hu-HU" sz="2000" b="1" dirty="0"/>
              <a:t>, akik ugyanúgy éltek mint mi most, hasonló problémákkal, küzdelmekkel, örömökkel, tervekkel és vágyakkal. Lehet, hogy a körülményeik különböztek, de a lényeg ugyanaz, mert az emberi élet alapvetően nem változik.</a:t>
            </a:r>
          </a:p>
        </p:txBody>
      </p:sp>
    </p:spTree>
    <p:extLst>
      <p:ext uri="{BB962C8B-B14F-4D97-AF65-F5344CB8AC3E}">
        <p14:creationId xmlns:p14="http://schemas.microsoft.com/office/powerpoint/2010/main" val="260821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E2EA5E4-5D94-45D2-B1F1-C53CCAF13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52" y="0"/>
            <a:ext cx="5733048" cy="687965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1B697A3A-2AE6-450A-9416-F724EADEC186}"/>
              </a:ext>
            </a:extLst>
          </p:cNvPr>
          <p:cNvSpPr txBox="1"/>
          <p:nvPr/>
        </p:nvSpPr>
        <p:spPr>
          <a:xfrm>
            <a:off x="348916" y="926432"/>
            <a:ext cx="26710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Azokra emlékezünk, akik közel álltak hozzánk, és ezért soha nem távoztak el az éltünkből. Akikkel hosszabb-rövidebb ideig életünk szorosan </a:t>
            </a:r>
            <a:r>
              <a:rPr lang="hu-HU" sz="2000" b="1" dirty="0" err="1"/>
              <a:t>összefonódott</a:t>
            </a:r>
            <a:r>
              <a:rPr lang="hu-HU" sz="2000" b="1" dirty="0"/>
              <a:t>: rokonok, barátok, jóismerősök. Ők azok, akik hiánya mindenkor veszteség marad az életünk során.</a:t>
            </a:r>
          </a:p>
        </p:txBody>
      </p:sp>
    </p:spTree>
    <p:extLst>
      <p:ext uri="{BB962C8B-B14F-4D97-AF65-F5344CB8AC3E}">
        <p14:creationId xmlns:p14="http://schemas.microsoft.com/office/powerpoint/2010/main" val="219499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000B30F-27D2-4FD4-BD32-FBDD39166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E1D91D35-AFF8-4825-8020-A4A53A29656A}"/>
              </a:ext>
            </a:extLst>
          </p:cNvPr>
          <p:cNvSpPr txBox="1"/>
          <p:nvPr/>
        </p:nvSpPr>
        <p:spPr>
          <a:xfrm>
            <a:off x="288758" y="5402179"/>
            <a:ext cx="8614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Ilyenkor különösen is elevenné válik az emlékezet, ebben segít a liturgia, mely róluk szól, és annak a helynek a közelsége, mely földi maradványaikat őrzi. Az ima, az emlékezés, a hála szellemi </a:t>
            </a:r>
            <a:r>
              <a:rPr lang="hu-HU" sz="2000" b="1" dirty="0" err="1"/>
              <a:t>ráhangolódás</a:t>
            </a:r>
            <a:r>
              <a:rPr lang="hu-HU" sz="2000" b="1" dirty="0"/>
              <a:t> a velük való kapcsolatra, a gyertya, a virág, a koszorú, talán a kavics a materiális ajándék a számukra.</a:t>
            </a:r>
          </a:p>
        </p:txBody>
      </p:sp>
    </p:spTree>
    <p:extLst>
      <p:ext uri="{BB962C8B-B14F-4D97-AF65-F5344CB8AC3E}">
        <p14:creationId xmlns:p14="http://schemas.microsoft.com/office/powerpoint/2010/main" val="27231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3B159C5-C7F2-4598-B80A-96C8306B2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9488" cy="686784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98E1F95-B8D8-46BE-89CC-ACF520069597}"/>
              </a:ext>
            </a:extLst>
          </p:cNvPr>
          <p:cNvSpPr txBox="1"/>
          <p:nvPr/>
        </p:nvSpPr>
        <p:spPr>
          <a:xfrm>
            <a:off x="5149516" y="1443789"/>
            <a:ext cx="35372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Az ünnep két üzenetet hordoz: az első, hogy mi, emberek, élők és holtak összetartozunk, egy Atyának vagyunk a gyermekei és hiszünk az örök életben. Lehet, hogy sokan racionálisan tagadják az örök életet, de lényük legmélyén érzik, hogy az ember nem szűnik meg létezni.</a:t>
            </a:r>
          </a:p>
        </p:txBody>
      </p:sp>
    </p:spTree>
    <p:extLst>
      <p:ext uri="{BB962C8B-B14F-4D97-AF65-F5344CB8AC3E}">
        <p14:creationId xmlns:p14="http://schemas.microsoft.com/office/powerpoint/2010/main" val="302019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451ACD6B-D317-41EC-83C2-D9902A704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63" y="0"/>
            <a:ext cx="4547937" cy="6821906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925BBBB6-347F-41EA-8571-36296C08F1C0}"/>
              </a:ext>
            </a:extLst>
          </p:cNvPr>
          <p:cNvSpPr txBox="1"/>
          <p:nvPr/>
        </p:nvSpPr>
        <p:spPr>
          <a:xfrm>
            <a:off x="312821" y="1058779"/>
            <a:ext cx="38501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A másik, ami talán nem ilyen nyilvánvaló, hogy sokszor </a:t>
            </a:r>
            <a:r>
              <a:rPr lang="hu-HU" sz="2000" b="1" dirty="0" err="1"/>
              <a:t>tudattalanul</a:t>
            </a:r>
            <a:r>
              <a:rPr lang="hu-HU" sz="2000" b="1" dirty="0"/>
              <a:t> is nem engedjük a felszínre törni, szembesülünk a saját múlandóságunkkal: hogy ez a földi életünk egyszer véget ér. Ilyenkor, ha nagyon szoros volt az elhunyttal a kapcsolatunk, megvigasztal az a remény, hogy egyszer találkozhatunk.</a:t>
            </a:r>
          </a:p>
        </p:txBody>
      </p:sp>
    </p:spTree>
    <p:extLst>
      <p:ext uri="{BB962C8B-B14F-4D97-AF65-F5344CB8AC3E}">
        <p14:creationId xmlns:p14="http://schemas.microsoft.com/office/powerpoint/2010/main" val="296993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443577A1-6F79-492E-B2C6-4B35A24BE7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" r="6929"/>
          <a:stretch/>
        </p:blipFill>
        <p:spPr>
          <a:xfrm>
            <a:off x="0" y="0"/>
            <a:ext cx="5811252" cy="685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819FC13A-306D-4029-868E-FC5F323C31AD}"/>
              </a:ext>
            </a:extLst>
          </p:cNvPr>
          <p:cNvSpPr txBox="1"/>
          <p:nvPr/>
        </p:nvSpPr>
        <p:spPr>
          <a:xfrm>
            <a:off x="6160168" y="1034716"/>
            <a:ext cx="28033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De a felismerés, hogy a mi életünk is múlandó, félelmet és riadalmat kelthet még akkor is, ha különösen az idősebbek mondogatják, hogy jobb lenne már odaát.</a:t>
            </a:r>
          </a:p>
          <a:p>
            <a:r>
              <a:rPr lang="hu-HU" sz="2000" b="1" dirty="0"/>
              <a:t>Emberként félünk a haláltól, ha a mi Urunk Istenünk is félt a </a:t>
            </a:r>
            <a:r>
              <a:rPr lang="hu-HU" sz="2000" b="1" dirty="0" err="1"/>
              <a:t>Getszemáni</a:t>
            </a:r>
            <a:r>
              <a:rPr lang="hu-HU" sz="2000" b="1" dirty="0"/>
              <a:t> kertben a reá váró szenvedéstől és haláltól, természetes, hogy mi is félünk.</a:t>
            </a:r>
          </a:p>
        </p:txBody>
      </p:sp>
    </p:spTree>
    <p:extLst>
      <p:ext uri="{BB962C8B-B14F-4D97-AF65-F5344CB8AC3E}">
        <p14:creationId xmlns:p14="http://schemas.microsoft.com/office/powerpoint/2010/main" val="250752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995</Words>
  <Application>Microsoft Office PowerPoint</Application>
  <PresentationFormat>Diavetítés a képernyőre (4:3 oldalarány)</PresentationFormat>
  <Paragraphs>26</Paragraphs>
  <Slides>24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Lépes Katalin</dc:creator>
  <cp:lastModifiedBy>Lépes Katalin</cp:lastModifiedBy>
  <cp:revision>28</cp:revision>
  <dcterms:created xsi:type="dcterms:W3CDTF">2025-10-23T14:55:25Z</dcterms:created>
  <dcterms:modified xsi:type="dcterms:W3CDTF">2025-10-25T06:16:57Z</dcterms:modified>
</cp:coreProperties>
</file>