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1" r:id="rId15"/>
    <p:sldId id="257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9245-F314-486E-8AEE-0E23FBA56464}" type="datetimeFigureOut">
              <a:rPr lang="hu-HU" smtClean="0"/>
              <a:t>2025. 06. 02.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39F-34F8-4009-AB1F-25375B4D2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622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9245-F314-486E-8AEE-0E23FBA56464}" type="datetimeFigureOut">
              <a:rPr lang="hu-HU" smtClean="0"/>
              <a:t>2025. 06. 02.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39F-34F8-4009-AB1F-25375B4D2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70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9245-F314-486E-8AEE-0E23FBA56464}" type="datetimeFigureOut">
              <a:rPr lang="hu-HU" smtClean="0"/>
              <a:t>2025. 06. 02.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39F-34F8-4009-AB1F-25375B4D2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59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9245-F314-486E-8AEE-0E23FBA56464}" type="datetimeFigureOut">
              <a:rPr lang="hu-HU" smtClean="0"/>
              <a:t>2025. 06. 02.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39F-34F8-4009-AB1F-25375B4D2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18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9245-F314-486E-8AEE-0E23FBA56464}" type="datetimeFigureOut">
              <a:rPr lang="hu-HU" smtClean="0"/>
              <a:t>2025. 06. 02.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39F-34F8-4009-AB1F-25375B4D2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6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9245-F314-486E-8AEE-0E23FBA56464}" type="datetimeFigureOut">
              <a:rPr lang="hu-HU" smtClean="0"/>
              <a:t>2025. 06. 02.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39F-34F8-4009-AB1F-25375B4D2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42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9245-F314-486E-8AEE-0E23FBA56464}" type="datetimeFigureOut">
              <a:rPr lang="hu-HU" smtClean="0"/>
              <a:t>2025. 06. 02.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39F-34F8-4009-AB1F-25375B4D2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55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9245-F314-486E-8AEE-0E23FBA56464}" type="datetimeFigureOut">
              <a:rPr lang="hu-HU" smtClean="0"/>
              <a:t>2025. 06. 02.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39F-34F8-4009-AB1F-25375B4D2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332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9245-F314-486E-8AEE-0E23FBA56464}" type="datetimeFigureOut">
              <a:rPr lang="hu-HU" smtClean="0"/>
              <a:t>2025. 06. 02.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39F-34F8-4009-AB1F-25375B4D2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48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9245-F314-486E-8AEE-0E23FBA56464}" type="datetimeFigureOut">
              <a:rPr lang="hu-HU" smtClean="0"/>
              <a:t>2025. 06. 02.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39F-34F8-4009-AB1F-25375B4D2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5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9245-F314-486E-8AEE-0E23FBA56464}" type="datetimeFigureOut">
              <a:rPr lang="hu-HU" smtClean="0"/>
              <a:t>2025. 06. 02.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39F-34F8-4009-AB1F-25375B4D2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78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9245-F314-486E-8AEE-0E23FBA56464}" type="datetimeFigureOut">
              <a:rPr lang="hu-HU" smtClean="0"/>
              <a:t>2025. 06. 02.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E39F-34F8-4009-AB1F-25375B4D2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373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57D0DAD-075F-491E-BB41-FC4671B73D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1"/>
          <a:stretch/>
        </p:blipFill>
        <p:spPr>
          <a:xfrm>
            <a:off x="0" y="-28135"/>
            <a:ext cx="9144000" cy="5510463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4B2A47FE-CB57-40C9-8CF7-26353E8488EC}"/>
              </a:ext>
            </a:extLst>
          </p:cNvPr>
          <p:cNvSpPr/>
          <p:nvPr/>
        </p:nvSpPr>
        <p:spPr>
          <a:xfrm>
            <a:off x="2056598" y="5710534"/>
            <a:ext cx="47661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Pünkösd </a:t>
            </a:r>
            <a:r>
              <a:rPr lang="hu-H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2025</a:t>
            </a:r>
          </a:p>
        </p:txBody>
      </p:sp>
      <p:pic>
        <p:nvPicPr>
          <p:cNvPr id="5" name="pünkösd 2025">
            <a:hlinkClick r:id="" action="ppaction://media"/>
            <a:extLst>
              <a:ext uri="{FF2B5EF4-FFF2-40B4-BE49-F238E27FC236}">
                <a16:creationId xmlns:a16="http://schemas.microsoft.com/office/drawing/2014/main" id="{41D6FCFA-19CF-4C37-865E-4FA1EBE4DE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A35D332-66C8-4BE3-8D26-9478925F21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" b="14035"/>
          <a:stretch/>
        </p:blipFill>
        <p:spPr>
          <a:xfrm>
            <a:off x="0" y="0"/>
            <a:ext cx="9144000" cy="534202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D0E25B0-6E0E-4FE8-AB17-5B1D61D04B7B}"/>
              </a:ext>
            </a:extLst>
          </p:cNvPr>
          <p:cNvSpPr txBox="1"/>
          <p:nvPr/>
        </p:nvSpPr>
        <p:spPr>
          <a:xfrm>
            <a:off x="180474" y="5522495"/>
            <a:ext cx="8843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római birodalom hivatalos nyelve a görög és a latin volt, Palesztinában az arám volt a hétköznapi, de a hébert is ismerték különösen az írástudók, mert a Szent könyvek ezen a nyelven íródtak. A hivatalos nyelv a görög volt Jézus korában Izraelben.</a:t>
            </a:r>
          </a:p>
        </p:txBody>
      </p:sp>
    </p:spTree>
    <p:extLst>
      <p:ext uri="{BB962C8B-B14F-4D97-AF65-F5344CB8AC3E}">
        <p14:creationId xmlns:p14="http://schemas.microsoft.com/office/powerpoint/2010/main" val="383353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1151D1E-A52D-49E9-8DA9-7492DE579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8936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589762E-0808-4553-B4DF-63853C5116C5}"/>
              </a:ext>
            </a:extLst>
          </p:cNvPr>
          <p:cNvSpPr txBox="1"/>
          <p:nvPr/>
        </p:nvSpPr>
        <p:spPr>
          <a:xfrm>
            <a:off x="4150895" y="1900989"/>
            <a:ext cx="4692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Ebben a társadalmi közegben kellett az apostoloknak hirdetni az Isten országát.</a:t>
            </a:r>
          </a:p>
          <a:p>
            <a:r>
              <a:rPr lang="hu-HU" sz="2000" dirty="0"/>
              <a:t>Jézus meghagyása szerint a városban maradva várakoztak a Szentlélek eljövetelére. Szűz Mária az apostolokkal együtt buzgón imádkozott.</a:t>
            </a:r>
          </a:p>
        </p:txBody>
      </p:sp>
    </p:spTree>
    <p:extLst>
      <p:ext uri="{BB962C8B-B14F-4D97-AF65-F5344CB8AC3E}">
        <p14:creationId xmlns:p14="http://schemas.microsoft.com/office/powerpoint/2010/main" val="313480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07130FE-AA7F-4A22-8A1C-3D91869ED6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7" b="7475"/>
          <a:stretch/>
        </p:blipFill>
        <p:spPr>
          <a:xfrm>
            <a:off x="-18511" y="0"/>
            <a:ext cx="9162511" cy="5173579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2DAF7850-F683-4674-9801-63654A8D68DE}"/>
              </a:ext>
            </a:extLst>
          </p:cNvPr>
          <p:cNvSpPr txBox="1"/>
          <p:nvPr/>
        </p:nvSpPr>
        <p:spPr>
          <a:xfrm>
            <a:off x="180474" y="5366084"/>
            <a:ext cx="87108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„Amikor elérkezett pünkösd napja, ugyanazon a helyen mindnyájan együtt voltak. Egyszerre olyan zúgás támadt az égből, mintha csak heves szélvész közeledett volna, és egészen betöltötte a házat, ahol ültek. Majd lángnyelvek jelentek meg, melyek szétoszolva, leereszkedtek mindegyikükre.” </a:t>
            </a:r>
            <a:r>
              <a:rPr lang="hu-HU" dirty="0"/>
              <a:t>Apcsel2, 1-3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02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4C6C28C-AB2F-440B-9352-259D787CD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4" y="0"/>
            <a:ext cx="9152594" cy="512545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C53ECD6-B323-4C04-8452-46022598DFE1}"/>
              </a:ext>
            </a:extLst>
          </p:cNvPr>
          <p:cNvSpPr txBox="1"/>
          <p:nvPr/>
        </p:nvSpPr>
        <p:spPr>
          <a:xfrm>
            <a:off x="204537" y="5293895"/>
            <a:ext cx="8722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„</a:t>
            </a:r>
            <a:r>
              <a:rPr lang="hu-HU" sz="2000" dirty="0"/>
              <a:t>Mindannyijukat eltöltötte a Szentlélek, és különböző nyelveken kezdtek beszélni, úgy, ahogy a Lélek szólásra indította őket. Ez idő tájt vallásos férfiak tartózkodtak Jeruzsálemben, az ég alatt minden népből. Nagy volt a megdöbbenés, mert mindenki a saját nyelvén hallotta, amint beszéltek.” Apcsel2, 4-6 </a:t>
            </a:r>
          </a:p>
        </p:txBody>
      </p:sp>
    </p:spTree>
    <p:extLst>
      <p:ext uri="{BB962C8B-B14F-4D97-AF65-F5344CB8AC3E}">
        <p14:creationId xmlns:p14="http://schemas.microsoft.com/office/powerpoint/2010/main" val="40540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C98E32E-4E2A-4FAE-B010-6E0C150A2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72789" cy="6877418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58E252DD-EF2E-4F74-9DA4-0E2F0204FBCD}"/>
              </a:ext>
            </a:extLst>
          </p:cNvPr>
          <p:cNvSpPr txBox="1"/>
          <p:nvPr/>
        </p:nvSpPr>
        <p:spPr>
          <a:xfrm>
            <a:off x="5305925" y="1167063"/>
            <a:ext cx="36936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„Csodálkoztak, és ezt kérdezgették egymástól: „Mi lehet ez?” Mások gúnyosan megjegyezték: „</a:t>
            </a:r>
            <a:r>
              <a:rPr lang="hu-HU" sz="2000" dirty="0" err="1"/>
              <a:t>Teleitták</a:t>
            </a:r>
            <a:r>
              <a:rPr lang="hu-HU" sz="2000" dirty="0"/>
              <a:t> magukat édes borral.” </a:t>
            </a:r>
            <a:r>
              <a:rPr lang="hu-HU" dirty="0"/>
              <a:t>Apcsel2,</a:t>
            </a:r>
            <a:r>
              <a:rPr lang="hu-HU" sz="2000" dirty="0"/>
              <a:t> </a:t>
            </a:r>
            <a:r>
              <a:rPr lang="hu-HU" dirty="0"/>
              <a:t>12-13</a:t>
            </a:r>
            <a:r>
              <a:rPr lang="hu-HU" sz="2000" dirty="0"/>
              <a:t> Mondták, akik nem hitték, hogy a különböző nyelveken beszélők anyanyelvükön hallják az apostolokat. Hányszor gúnyolnak bennünket, mert a környezetünk nem érti az Istenbe vetett hitünket és az abból fakadó cselekedeteinket?</a:t>
            </a:r>
          </a:p>
        </p:txBody>
      </p:sp>
    </p:spTree>
    <p:extLst>
      <p:ext uri="{BB962C8B-B14F-4D97-AF65-F5344CB8AC3E}">
        <p14:creationId xmlns:p14="http://schemas.microsoft.com/office/powerpoint/2010/main" val="8137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27F06CF-262C-4DEB-8306-286357810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5"/>
          <a:stretch/>
        </p:blipFill>
        <p:spPr>
          <a:xfrm>
            <a:off x="0" y="1"/>
            <a:ext cx="9145581" cy="5472332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E594A555-D5BA-4A88-B1BC-35C800C8E614}"/>
              </a:ext>
            </a:extLst>
          </p:cNvPr>
          <p:cNvSpPr/>
          <p:nvPr/>
        </p:nvSpPr>
        <p:spPr>
          <a:xfrm>
            <a:off x="2205775" y="5597994"/>
            <a:ext cx="47324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Pünkösd</a:t>
            </a:r>
            <a:r>
              <a:rPr lang="hu-H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2025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9BDF12F-DC22-4C56-B6AE-09FA7506B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94031F5B-761C-4321-BDE9-0BBCB29C315B}"/>
              </a:ext>
            </a:extLst>
          </p:cNvPr>
          <p:cNvSpPr txBox="1"/>
          <p:nvPr/>
        </p:nvSpPr>
        <p:spPr>
          <a:xfrm>
            <a:off x="168442" y="5281863"/>
            <a:ext cx="869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Szent Péter felel meg a gúnyolódóknak. „Zsidó férfiak és Jeruzsálem lakói mindnyájan…ez az amit Joel próféta mondott: „Mondja Isten – kiárasztok Lelkemből minden testre, fiaitok és lányaitok prófétálni fognak. Csodákat teszek fenn az égben, és jeleket adok lenn a földön.” Apcsel2, 14b.17.19 </a:t>
            </a:r>
          </a:p>
        </p:txBody>
      </p:sp>
    </p:spTree>
    <p:extLst>
      <p:ext uri="{BB962C8B-B14F-4D97-AF65-F5344CB8AC3E}">
        <p14:creationId xmlns:p14="http://schemas.microsoft.com/office/powerpoint/2010/main" val="39669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2BA65CC-0048-4C91-884B-8C7728CBC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13" y="0"/>
            <a:ext cx="9170513" cy="5025441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4E36785C-DFAA-45DD-8946-A71E3D939814}"/>
              </a:ext>
            </a:extLst>
          </p:cNvPr>
          <p:cNvSpPr/>
          <p:nvPr/>
        </p:nvSpPr>
        <p:spPr>
          <a:xfrm>
            <a:off x="577516" y="5145757"/>
            <a:ext cx="80611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„Tudja meg hát Izrael egész háza teljes bizonyossággal, hogy az Isten azt a Jézust, akit ti keresztre feszítettetek, Úrrá és Krisztussá /uralkodóvá/ tette. E szavak szíven találták őket. Megkérdezték Pétert és a többi apostolt: „Mit tegyünk hát, emberek, testvérek?” </a:t>
            </a:r>
            <a:r>
              <a:rPr lang="hu-HU" b="1" dirty="0"/>
              <a:t>Apcsel2, 36-37</a:t>
            </a:r>
          </a:p>
        </p:txBody>
      </p:sp>
    </p:spTree>
    <p:extLst>
      <p:ext uri="{BB962C8B-B14F-4D97-AF65-F5344CB8AC3E}">
        <p14:creationId xmlns:p14="http://schemas.microsoft.com/office/powerpoint/2010/main" val="36072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B52886D-4F3D-4089-9D77-2EFEE9184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F157BB8-7723-4B81-86B0-BA5D287B9454}"/>
              </a:ext>
            </a:extLst>
          </p:cNvPr>
          <p:cNvSpPr txBox="1"/>
          <p:nvPr/>
        </p:nvSpPr>
        <p:spPr>
          <a:xfrm>
            <a:off x="162426" y="5129212"/>
            <a:ext cx="88191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„Térjetek meg – felelte Péter -, és keresztelkedjék meg mindegyiktek Jézus Krisztus nevében bűnei bocsánatára. És megkapjátok a Szentlélek ajándékát. Mert az ígéret nektek és fiaitoknak szól, meg azoknak, akiket – bár távol vannak – meghívott a mi Urunk, Istenünk. Akik megfogadták szavát, megkeresztelkedtek. Aznap mintegy háromezer lélek megtért.” </a:t>
            </a:r>
            <a:r>
              <a:rPr lang="hu-HU" dirty="0"/>
              <a:t>Apcsel2, 37-39.41</a:t>
            </a:r>
          </a:p>
        </p:txBody>
      </p:sp>
    </p:spTree>
    <p:extLst>
      <p:ext uri="{BB962C8B-B14F-4D97-AF65-F5344CB8AC3E}">
        <p14:creationId xmlns:p14="http://schemas.microsoft.com/office/powerpoint/2010/main" val="399130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DB59F76-95CC-429C-B932-7552D24178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6" b="5288"/>
          <a:stretch/>
        </p:blipFill>
        <p:spPr>
          <a:xfrm>
            <a:off x="1" y="0"/>
            <a:ext cx="9143999" cy="505326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54079E6-B109-40A9-8D34-8C5C586AC77C}"/>
              </a:ext>
            </a:extLst>
          </p:cNvPr>
          <p:cNvSpPr txBox="1"/>
          <p:nvPr/>
        </p:nvSpPr>
        <p:spPr>
          <a:xfrm>
            <a:off x="276726" y="5342021"/>
            <a:ext cx="8638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Voltak, akik befogadták a Szentlelket és megtértek, mert Isten jelen van mindenkor minden ember számára, és a Lelkét adja, ha befogadjuk, ha megnyílunk az isteni szeretet ajándékainak. Ez nem történelmi korhoz vagy életkorhoz vagy kultúrához kötött. Isten örök, és az ember iránti hűsége is örök.</a:t>
            </a:r>
          </a:p>
        </p:txBody>
      </p:sp>
    </p:spTree>
    <p:extLst>
      <p:ext uri="{BB962C8B-B14F-4D97-AF65-F5344CB8AC3E}">
        <p14:creationId xmlns:p14="http://schemas.microsoft.com/office/powerpoint/2010/main" val="7383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B1BDEA2-7FC5-4FF0-BE78-188379DBF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8"/>
          <a:stretch/>
        </p:blipFill>
        <p:spPr>
          <a:xfrm>
            <a:off x="0" y="-46270"/>
            <a:ext cx="4584032" cy="690427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DE31F39-A0DD-4982-A40D-07B1280AD6A9}"/>
              </a:ext>
            </a:extLst>
          </p:cNvPr>
          <p:cNvSpPr txBox="1"/>
          <p:nvPr/>
        </p:nvSpPr>
        <p:spPr>
          <a:xfrm>
            <a:off x="4951827" y="1825920"/>
            <a:ext cx="36857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„Közületek melyik apa ad fiának követ, amikor az kenyeret kér? Mennyivel inkább adja mennyei Atyátok a Szentlelket azoknak, akik kérik tőle?” </a:t>
            </a:r>
            <a:r>
              <a:rPr lang="hu-HU" dirty="0"/>
              <a:t>Lk11, 11. 13b</a:t>
            </a:r>
          </a:p>
        </p:txBody>
      </p:sp>
    </p:spTree>
    <p:extLst>
      <p:ext uri="{BB962C8B-B14F-4D97-AF65-F5344CB8AC3E}">
        <p14:creationId xmlns:p14="http://schemas.microsoft.com/office/powerpoint/2010/main" val="693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DEFB9DA-3E64-4956-91F2-4C7C38BB7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52055" cy="32520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A707701-0352-4B91-BA51-8D7318E336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1" t="-3789" r="32636" b="3789"/>
          <a:stretch/>
        </p:blipFill>
        <p:spPr>
          <a:xfrm>
            <a:off x="3252055" y="-120316"/>
            <a:ext cx="3252055" cy="337236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3CC111AB-07C7-4671-9D0A-A30476DE9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52054"/>
            <a:ext cx="6504111" cy="3654484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66188A5E-FC46-4F68-95D8-664B543E09E3}"/>
              </a:ext>
            </a:extLst>
          </p:cNvPr>
          <p:cNvSpPr txBox="1"/>
          <p:nvPr/>
        </p:nvSpPr>
        <p:spPr>
          <a:xfrm>
            <a:off x="6504110" y="385011"/>
            <a:ext cx="263989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u="sng" dirty="0"/>
              <a:t>Karácsonykor</a:t>
            </a:r>
            <a:r>
              <a:rPr lang="hu-HU" sz="2000" dirty="0"/>
              <a:t> Jézus születésén örvendezünk, hogy gyermekként immár közöttünk van az Istenfia, egy lett </a:t>
            </a:r>
            <a:r>
              <a:rPr lang="hu-HU" sz="2000" dirty="0" err="1"/>
              <a:t>közülünk</a:t>
            </a:r>
            <a:r>
              <a:rPr lang="hu-HU" sz="2000" dirty="0"/>
              <a:t>. </a:t>
            </a:r>
          </a:p>
          <a:p>
            <a:r>
              <a:rPr lang="hu-HU" sz="2000" u="sng" dirty="0"/>
              <a:t>Húsvét előtt </a:t>
            </a:r>
            <a:r>
              <a:rPr lang="hu-HU" sz="2000" dirty="0"/>
              <a:t>Jézussal együtt járjuk a kereszt-utat, megváltásunk eszközét. </a:t>
            </a:r>
          </a:p>
          <a:p>
            <a:r>
              <a:rPr lang="hu-HU" sz="2000" u="sng" dirty="0"/>
              <a:t>Nagycsütörtök</a:t>
            </a:r>
            <a:r>
              <a:rPr lang="hu-HU" sz="2000" dirty="0"/>
              <a:t> az Eucharisztia ajándékának az ünnepe, amikor Jézus testét és vérét hagyja ránk, hogy mindig velünk maradhasson az idők végezetéig.</a:t>
            </a:r>
          </a:p>
        </p:txBody>
      </p:sp>
    </p:spTree>
    <p:extLst>
      <p:ext uri="{BB962C8B-B14F-4D97-AF65-F5344CB8AC3E}">
        <p14:creationId xmlns:p14="http://schemas.microsoft.com/office/powerpoint/2010/main" val="424342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3D05544-DEBE-4B75-9DE7-73332F045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107767" cy="386951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606A6B6-FBCC-414E-9AC4-3E4A27AC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25" y="0"/>
            <a:ext cx="5148775" cy="384212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F87FBDD-8C32-4C8B-BB66-7EBD81AD1A55}"/>
              </a:ext>
            </a:extLst>
          </p:cNvPr>
          <p:cNvSpPr txBox="1"/>
          <p:nvPr/>
        </p:nvSpPr>
        <p:spPr>
          <a:xfrm>
            <a:off x="478302" y="4149969"/>
            <a:ext cx="8201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Szentlélek szimbólumai leggyakrabban nem véletlenül a tűz és a szél. A tűz, mely fényt áraszt a sötétségeinkbe, felmelegíti fagyos bénultságinkat. A szél mozgásba hoz, friss levegőt áraszt, életet újít.</a:t>
            </a:r>
          </a:p>
        </p:txBody>
      </p:sp>
    </p:spTree>
    <p:extLst>
      <p:ext uri="{BB962C8B-B14F-4D97-AF65-F5344CB8AC3E}">
        <p14:creationId xmlns:p14="http://schemas.microsoft.com/office/powerpoint/2010/main" val="2937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AEAB2E3-2B96-448C-82D8-334F2770E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74" y="-62751"/>
            <a:ext cx="9242473" cy="519753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8F4DDF6-8B2F-4AF3-86AE-5A2FB487F739}"/>
              </a:ext>
            </a:extLst>
          </p:cNvPr>
          <p:cNvSpPr txBox="1"/>
          <p:nvPr/>
        </p:nvSpPr>
        <p:spPr>
          <a:xfrm>
            <a:off x="211015" y="5345723"/>
            <a:ext cx="8623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Kérjük a Bölcsesség Lelkét, hogy gyújtson  bennünk világosságot, hogy földi életünk eseményeit az örök élet fényében ítéljük meg. Az Értelem Lelke tárja fel előttünk a kinyilatkoztatott igazságok értelmét, hogy ne tévesszem el az Istenfia által mutatott irányt!</a:t>
            </a:r>
          </a:p>
        </p:txBody>
      </p:sp>
    </p:spTree>
    <p:extLst>
      <p:ext uri="{BB962C8B-B14F-4D97-AF65-F5344CB8AC3E}">
        <p14:creationId xmlns:p14="http://schemas.microsoft.com/office/powerpoint/2010/main" val="3460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B628936-D580-4877-A632-11A5B3066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44"/>
          <a:stretch/>
        </p:blipFill>
        <p:spPr>
          <a:xfrm>
            <a:off x="0" y="0"/>
            <a:ext cx="5641146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A32D4D3-282D-4B1C-8E9E-8501C81852E0}"/>
              </a:ext>
            </a:extLst>
          </p:cNvPr>
          <p:cNvSpPr txBox="1"/>
          <p:nvPr/>
        </p:nvSpPr>
        <p:spPr>
          <a:xfrm>
            <a:off x="5795889" y="1111349"/>
            <a:ext cx="31792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Jótanács Lelke adja meg nekünk, hogy mindenben meglássuk és kövessük az Isten akaratát, nehéz helyzetekben világosítsa meg értelmünket, soha ne engedje, hogy a kétségbeesés legyőzőn minket! Vigasztaljon életadó sugallataival!</a:t>
            </a:r>
          </a:p>
        </p:txBody>
      </p:sp>
    </p:spTree>
    <p:extLst>
      <p:ext uri="{BB962C8B-B14F-4D97-AF65-F5344CB8AC3E}">
        <p14:creationId xmlns:p14="http://schemas.microsoft.com/office/powerpoint/2010/main" val="3622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BBB7998-836E-48F4-A681-5F7A06EAF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4" b="8454"/>
          <a:stretch/>
        </p:blipFill>
        <p:spPr>
          <a:xfrm>
            <a:off x="-34748" y="0"/>
            <a:ext cx="9178748" cy="497996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29310E6-C267-42BE-B686-BEC4B0FDD843}"/>
              </a:ext>
            </a:extLst>
          </p:cNvPr>
          <p:cNvSpPr txBox="1"/>
          <p:nvPr/>
        </p:nvSpPr>
        <p:spPr>
          <a:xfrm>
            <a:off x="154745" y="5219114"/>
            <a:ext cx="8820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Tudomány Lelke, mélyítsd el bennünk a tudást, hogy értelmünkkel is megértsük hitigazságaidat! Adj kellő tudást, hogy igazságaidat hitelesen és vonzóan tudjuk közvetíteni! Erősség Lelke, adj erőt, ha lankadunk, ha túl nehéz a hozzád való hűség, ha a szenvedés meghaladja erőnket, légy erőforrásunk!</a:t>
            </a:r>
          </a:p>
        </p:txBody>
      </p:sp>
    </p:spTree>
    <p:extLst>
      <p:ext uri="{BB962C8B-B14F-4D97-AF65-F5344CB8AC3E}">
        <p14:creationId xmlns:p14="http://schemas.microsoft.com/office/powerpoint/2010/main" val="327893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EDB9D51-0DE9-4D45-B378-6C4DC0F29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0"/>
            <a:ext cx="3857625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04C0915-B792-4B7F-A3B8-C815543D6278}"/>
              </a:ext>
            </a:extLst>
          </p:cNvPr>
          <p:cNvSpPr txBox="1"/>
          <p:nvPr/>
        </p:nvSpPr>
        <p:spPr>
          <a:xfrm>
            <a:off x="689317" y="1139483"/>
            <a:ext cx="40655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Jámborság Lelke, adj örömet a szolgálatodban, hogy Krisztust közvetíthessük életünkkel embertársaink számára! Istenfélelem Lelke, önts belénk odaadó szeretetet, hogy legdrágább kincsünknek tekintsük, hogy a tieid lehetünk!</a:t>
            </a:r>
          </a:p>
        </p:txBody>
      </p:sp>
    </p:spTree>
    <p:extLst>
      <p:ext uri="{BB962C8B-B14F-4D97-AF65-F5344CB8AC3E}">
        <p14:creationId xmlns:p14="http://schemas.microsoft.com/office/powerpoint/2010/main" val="70974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E202442-90B2-4977-AB7C-131D95258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9956" cy="6866311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A11E82A-0136-494D-A863-DA3165A749BA}"/>
              </a:ext>
            </a:extLst>
          </p:cNvPr>
          <p:cNvSpPr txBox="1"/>
          <p:nvPr/>
        </p:nvSpPr>
        <p:spPr>
          <a:xfrm>
            <a:off x="6217920" y="1181686"/>
            <a:ext cx="26025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Ezt adja meg nekünk a Szentlélek </a:t>
            </a:r>
            <a:r>
              <a:rPr lang="hu-HU" sz="2400"/>
              <a:t>pünkösd ünnepén </a:t>
            </a:r>
            <a:r>
              <a:rPr lang="hu-HU" sz="2400" dirty="0"/>
              <a:t>és életünk minden napján, hogy megélhessük és létünkkel hirdessük, hogy jó az </a:t>
            </a:r>
            <a:r>
              <a:rPr lang="hu-HU" sz="2400"/>
              <a:t>Istennel lennünk!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66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60288A94-3719-49A0-B8A5-C6978D1866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" b="12003"/>
          <a:stretch/>
        </p:blipFill>
        <p:spPr>
          <a:xfrm>
            <a:off x="0" y="-252663"/>
            <a:ext cx="9144000" cy="59436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4485792A-0863-48E7-B930-672AADD29536}"/>
              </a:ext>
            </a:extLst>
          </p:cNvPr>
          <p:cNvSpPr txBox="1"/>
          <p:nvPr/>
        </p:nvSpPr>
        <p:spPr>
          <a:xfrm>
            <a:off x="0" y="5842337"/>
            <a:ext cx="8855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szenvedést és a kereszthalált a húsvét hajnalán feltámadott Úr jelenléte ragyogja be, azzal a soha el nem múló reménnyel, hogy az élet győzött a halál fölött, a menny kitárult előttünk.</a:t>
            </a:r>
          </a:p>
        </p:txBody>
      </p:sp>
    </p:spTree>
    <p:extLst>
      <p:ext uri="{BB962C8B-B14F-4D97-AF65-F5344CB8AC3E}">
        <p14:creationId xmlns:p14="http://schemas.microsoft.com/office/powerpoint/2010/main" val="23428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3198250-4FA8-447A-8998-9633A28A8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7829"/>
          <a:stretch/>
        </p:blipFill>
        <p:spPr>
          <a:xfrm>
            <a:off x="0" y="0"/>
            <a:ext cx="9144000" cy="528186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FDAD083-2C83-4F23-9915-96F2EF87F80C}"/>
              </a:ext>
            </a:extLst>
          </p:cNvPr>
          <p:cNvSpPr txBox="1"/>
          <p:nvPr/>
        </p:nvSpPr>
        <p:spPr>
          <a:xfrm>
            <a:off x="180474" y="5438274"/>
            <a:ext cx="871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Pünkösd a Megváltás művének a beteljesülése, amikor Isten nekünk ajándékozza a Lelkét, hogy megerősítsen és hatalmat adjon az Ő művének a megvalósításához, mely nemcsak az apostolok feladata, hanem mindannyiunknak, Krisztusban hívőknek is. </a:t>
            </a:r>
          </a:p>
        </p:txBody>
      </p:sp>
    </p:spTree>
    <p:extLst>
      <p:ext uri="{BB962C8B-B14F-4D97-AF65-F5344CB8AC3E}">
        <p14:creationId xmlns:p14="http://schemas.microsoft.com/office/powerpoint/2010/main" val="12778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E761DCC-05F0-4F44-A7B2-E18B53F9D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0"/>
            <a:ext cx="3857625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2EDB8A2-BDB3-406A-B9CD-2E57898881CA}"/>
              </a:ext>
            </a:extLst>
          </p:cNvPr>
          <p:cNvSpPr txBox="1"/>
          <p:nvPr/>
        </p:nvSpPr>
        <p:spPr>
          <a:xfrm>
            <a:off x="714376" y="1359568"/>
            <a:ext cx="38741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tanítványok találkoznak a </a:t>
            </a:r>
            <a:r>
              <a:rPr lang="hu-HU" sz="2000" dirty="0" err="1"/>
              <a:t>Feltámadottal</a:t>
            </a:r>
            <a:r>
              <a:rPr lang="hu-HU" sz="2000" dirty="0"/>
              <a:t>, aki azt a feladatot bízza rájuk, hogy menjenek és hirdessék az Evangéliumot az egész világon, és kereszteljenek az Atya, a Fiú és a Szentlélek nevében. Megerősítésként arra kéri Jézus a tanítványait, hogy maradjanak a városban, amíg a Vigasztaló nem jön el.</a:t>
            </a:r>
          </a:p>
        </p:txBody>
      </p:sp>
    </p:spTree>
    <p:extLst>
      <p:ext uri="{BB962C8B-B14F-4D97-AF65-F5344CB8AC3E}">
        <p14:creationId xmlns:p14="http://schemas.microsoft.com/office/powerpoint/2010/main" val="37728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EDE30DF-7A22-4180-9834-5CBFECF71D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7" b="6692"/>
          <a:stretch/>
        </p:blipFill>
        <p:spPr>
          <a:xfrm>
            <a:off x="0" y="0"/>
            <a:ext cx="9144000" cy="541421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1FF3EA4-5B3E-44F5-A809-29DAEFA10310}"/>
              </a:ext>
            </a:extLst>
          </p:cNvPr>
          <p:cNvSpPr txBox="1"/>
          <p:nvPr/>
        </p:nvSpPr>
        <p:spPr>
          <a:xfrm>
            <a:off x="180474" y="5654842"/>
            <a:ext cx="879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küldetés felmérhetetlenül nagy, ez emberi erővel megvalósíthatatlan. Az apostolok egyszerű emberek, egy lenézett apró római provinciából származnak. És Jézus mégis rájuk bízza a világ megtérítését.</a:t>
            </a:r>
          </a:p>
        </p:txBody>
      </p:sp>
    </p:spTree>
    <p:extLst>
      <p:ext uri="{BB962C8B-B14F-4D97-AF65-F5344CB8AC3E}">
        <p14:creationId xmlns:p14="http://schemas.microsoft.com/office/powerpoint/2010/main" val="7108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9D10525-B9CA-457A-AE25-7D7927F69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2"/>
          <a:stretch/>
        </p:blipFill>
        <p:spPr>
          <a:xfrm>
            <a:off x="0" y="0"/>
            <a:ext cx="9164756" cy="529389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9577FB2-96C6-4A34-BE1D-752783970D53}"/>
              </a:ext>
            </a:extLst>
          </p:cNvPr>
          <p:cNvSpPr txBox="1"/>
          <p:nvPr/>
        </p:nvSpPr>
        <p:spPr>
          <a:xfrm>
            <a:off x="96253" y="5498432"/>
            <a:ext cx="8927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Róma Jézus korában már az egész művelt világra kiterjesztette a hatalmát. Ezek közé tartozott Görögország, Szíria, Palesztina, Egyiptom, Észak - Afrika, Hispánia, Gallia, és természetesen Jeruzsálem, a szent város is.</a:t>
            </a:r>
          </a:p>
        </p:txBody>
      </p:sp>
    </p:spTree>
    <p:extLst>
      <p:ext uri="{BB962C8B-B14F-4D97-AF65-F5344CB8AC3E}">
        <p14:creationId xmlns:p14="http://schemas.microsoft.com/office/powerpoint/2010/main" val="33618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87BE397-5BC5-489C-AD10-4E32DCF844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 b="7238"/>
          <a:stretch/>
        </p:blipFill>
        <p:spPr>
          <a:xfrm>
            <a:off x="0" y="0"/>
            <a:ext cx="9144000" cy="5101389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C809DD8-98DC-43C1-A9A1-53F23127D486}"/>
              </a:ext>
            </a:extLst>
          </p:cNvPr>
          <p:cNvSpPr txBox="1"/>
          <p:nvPr/>
        </p:nvSpPr>
        <p:spPr>
          <a:xfrm>
            <a:off x="168442" y="5101389"/>
            <a:ext cx="89755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római birodalom ugyanúgy egyesítette az ókori világot politikailag, ahogy a hellenizmus kulturálisan. A rómaiak átvették a görög eszményeket, nyelvet és kultúrát. Az utókorra főleg gyakorlati örökséget hagytak. Jó minőségű egyenes utakat, vízvezetéket, csővezetékes központi fűtést, fürdőket. A görög versenyjátékoka, látványos római gladiátor-viadalokkal bővítették.</a:t>
            </a:r>
          </a:p>
        </p:txBody>
      </p:sp>
    </p:spTree>
    <p:extLst>
      <p:ext uri="{BB962C8B-B14F-4D97-AF65-F5344CB8AC3E}">
        <p14:creationId xmlns:p14="http://schemas.microsoft.com/office/powerpoint/2010/main" val="433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44316C2-133B-41B7-ACA6-CCB76F7AC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66926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BC3A6C7-CF9B-48F9-8664-4B8A8DBBE60D}"/>
              </a:ext>
            </a:extLst>
          </p:cNvPr>
          <p:cNvSpPr txBox="1"/>
          <p:nvPr/>
        </p:nvSpPr>
        <p:spPr>
          <a:xfrm>
            <a:off x="240632" y="1824985"/>
            <a:ext cx="4054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rómaiak az általuk kormányozott országokban törvényt, rendet, közbiztonságot hoztak, és erőszakkal fenntartott békét. Elvitathatatlan érdemük a ma is érvényes híres római jog megalkotása.</a:t>
            </a:r>
          </a:p>
        </p:txBody>
      </p:sp>
    </p:spTree>
    <p:extLst>
      <p:ext uri="{BB962C8B-B14F-4D97-AF65-F5344CB8AC3E}">
        <p14:creationId xmlns:p14="http://schemas.microsoft.com/office/powerpoint/2010/main" val="355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1062</Words>
  <Application>Microsoft Office PowerPoint</Application>
  <PresentationFormat>Diavetítés a képernyőre (4:3 oldalarány)</PresentationFormat>
  <Paragraphs>29</Paragraphs>
  <Slides>25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Lépes Katalin</dc:creator>
  <cp:lastModifiedBy>Lépes Katalin</cp:lastModifiedBy>
  <cp:revision>39</cp:revision>
  <dcterms:created xsi:type="dcterms:W3CDTF">2025-05-29T09:05:49Z</dcterms:created>
  <dcterms:modified xsi:type="dcterms:W3CDTF">2025-06-02T06:52:38Z</dcterms:modified>
</cp:coreProperties>
</file>