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6" r:id="rId17"/>
    <p:sldId id="272" r:id="rId18"/>
    <p:sldId id="273" r:id="rId19"/>
    <p:sldId id="274" r:id="rId20"/>
    <p:sldId id="275" r:id="rId21"/>
    <p:sldId id="276" r:id="rId22"/>
    <p:sldId id="277" r:id="rId23"/>
    <p:sldId id="278" r:id="rId24"/>
    <p:sldId id="285" r:id="rId25"/>
    <p:sldId id="27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1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30283423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26941448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5133811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4004502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14244130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20167284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34225407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21657229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40829911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10491653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71DA51AB-A3A4-489C-B75B-CB493EB37F84}" type="datetimeFigureOut">
              <a:rPr lang="hu-HU" smtClean="0"/>
              <a:t>2025. 04. 08.</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B673E28C-4386-4FDA-A7FA-BA26C0C16FD3}" type="slidenum">
              <a:rPr lang="hu-HU" smtClean="0"/>
              <a:t>‹#›</a:t>
            </a:fld>
            <a:endParaRPr lang="hu-HU" dirty="0"/>
          </a:p>
        </p:txBody>
      </p:sp>
    </p:spTree>
    <p:extLst>
      <p:ext uri="{BB962C8B-B14F-4D97-AF65-F5344CB8AC3E}">
        <p14:creationId xmlns:p14="http://schemas.microsoft.com/office/powerpoint/2010/main" val="42699698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A51AB-A3A4-489C-B75B-CB493EB37F84}" type="datetimeFigureOut">
              <a:rPr lang="hu-HU" smtClean="0"/>
              <a:t>2025. 04. 08.</a:t>
            </a:fld>
            <a:endParaRPr lang="hu-H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3E28C-4386-4FDA-A7FA-BA26C0C16FD3}" type="slidenum">
              <a:rPr lang="hu-HU" smtClean="0"/>
              <a:t>‹#›</a:t>
            </a:fld>
            <a:endParaRPr lang="hu-HU" dirty="0"/>
          </a:p>
        </p:txBody>
      </p:sp>
    </p:spTree>
    <p:extLst>
      <p:ext uri="{BB962C8B-B14F-4D97-AF65-F5344CB8AC3E}">
        <p14:creationId xmlns:p14="http://schemas.microsoft.com/office/powerpoint/2010/main" val="2719141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B5CDCCFD-438A-44C2-B6BC-61978D09ED38}"/>
              </a:ext>
            </a:extLst>
          </p:cNvPr>
          <p:cNvPicPr>
            <a:picLocks noChangeAspect="1"/>
          </p:cNvPicPr>
          <p:nvPr/>
        </p:nvPicPr>
        <p:blipFill rotWithShape="1">
          <a:blip r:embed="rId4">
            <a:extLst>
              <a:ext uri="{28A0092B-C50C-407E-A947-70E740481C1C}">
                <a14:useLocalDpi xmlns:a14="http://schemas.microsoft.com/office/drawing/2010/main" val="0"/>
              </a:ext>
            </a:extLst>
          </a:blip>
          <a:srcRect t="1" b="11467"/>
          <a:stretch/>
        </p:blipFill>
        <p:spPr>
          <a:xfrm>
            <a:off x="0" y="0"/>
            <a:ext cx="9200271" cy="5430129"/>
          </a:xfrm>
          <a:prstGeom prst="rect">
            <a:avLst/>
          </a:prstGeom>
        </p:spPr>
      </p:pic>
      <p:sp>
        <p:nvSpPr>
          <p:cNvPr id="4" name="Téglalap 3">
            <a:extLst>
              <a:ext uri="{FF2B5EF4-FFF2-40B4-BE49-F238E27FC236}">
                <a16:creationId xmlns:a16="http://schemas.microsoft.com/office/drawing/2014/main" id="{6059DF42-EE09-4CAA-9FDD-E37165E50431}"/>
              </a:ext>
            </a:extLst>
          </p:cNvPr>
          <p:cNvSpPr/>
          <p:nvPr/>
        </p:nvSpPr>
        <p:spPr>
          <a:xfrm>
            <a:off x="1746381" y="5555790"/>
            <a:ext cx="5144806" cy="1015663"/>
          </a:xfrm>
          <a:prstGeom prst="rect">
            <a:avLst/>
          </a:prstGeom>
          <a:noFill/>
        </p:spPr>
        <p:txBody>
          <a:bodyPr wrap="none" lIns="91440" tIns="45720" rIns="91440" bIns="45720">
            <a:spAutoFit/>
          </a:bodyPr>
          <a:lstStyle/>
          <a:p>
            <a:pPr algn="ctr"/>
            <a:r>
              <a:rPr lang="hu-HU" sz="6000" b="1" cap="none" spc="0" dirty="0">
                <a:ln w="22225">
                  <a:solidFill>
                    <a:schemeClr val="accent2"/>
                  </a:solidFill>
                  <a:prstDash val="solid"/>
                </a:ln>
                <a:solidFill>
                  <a:srgbClr val="FF0000"/>
                </a:solidFill>
                <a:effectLst/>
              </a:rPr>
              <a:t>	Feltámadás</a:t>
            </a:r>
            <a:r>
              <a:rPr lang="hu-HU" sz="5400" b="1" cap="none" spc="0" dirty="0">
                <a:ln w="22225">
                  <a:solidFill>
                    <a:schemeClr val="accent2"/>
                  </a:solidFill>
                  <a:prstDash val="solid"/>
                </a:ln>
                <a:solidFill>
                  <a:schemeClr val="accent2">
                    <a:lumMod val="40000"/>
                    <a:lumOff val="60000"/>
                  </a:schemeClr>
                </a:solidFill>
                <a:effectLst/>
              </a:rPr>
              <a:t> </a:t>
            </a:r>
            <a:r>
              <a:rPr lang="hu-HU" sz="4400" b="1" cap="none" spc="0" dirty="0">
                <a:ln w="22225">
                  <a:solidFill>
                    <a:schemeClr val="accent2"/>
                  </a:solidFill>
                  <a:prstDash val="solid"/>
                </a:ln>
                <a:solidFill>
                  <a:srgbClr val="FF0000"/>
                </a:solidFill>
                <a:effectLst/>
              </a:rPr>
              <a:t>2025</a:t>
            </a:r>
          </a:p>
        </p:txBody>
      </p:sp>
      <p:pic>
        <p:nvPicPr>
          <p:cNvPr id="8" name="Kép 7">
            <a:extLst>
              <a:ext uri="{FF2B5EF4-FFF2-40B4-BE49-F238E27FC236}">
                <a16:creationId xmlns:a16="http://schemas.microsoft.com/office/drawing/2014/main" id="{1ABC363D-AA97-411C-B201-63D6383B7CC1}"/>
              </a:ext>
            </a:extLst>
          </p:cNvPr>
          <p:cNvPicPr>
            <a:picLocks noChangeAspect="1"/>
          </p:cNvPicPr>
          <p:nvPr/>
        </p:nvPicPr>
        <p:blipFill rotWithShape="1">
          <a:blip r:embed="rId5">
            <a:extLst>
              <a:ext uri="{28A0092B-C50C-407E-A947-70E740481C1C}">
                <a14:useLocalDpi xmlns:a14="http://schemas.microsoft.com/office/drawing/2010/main" val="0"/>
              </a:ext>
            </a:extLst>
          </a:blip>
          <a:srcRect l="23158" t="-3995" r="470" b="3995"/>
          <a:stretch/>
        </p:blipFill>
        <p:spPr>
          <a:xfrm>
            <a:off x="6822831" y="-125661"/>
            <a:ext cx="2377440" cy="2334741"/>
          </a:xfrm>
          <a:prstGeom prst="rect">
            <a:avLst/>
          </a:prstGeom>
        </p:spPr>
      </p:pic>
      <p:pic>
        <p:nvPicPr>
          <p:cNvPr id="2" name="Feltámadás 2025">
            <a:hlinkClick r:id="" action="ppaction://media"/>
            <a:extLst>
              <a:ext uri="{FF2B5EF4-FFF2-40B4-BE49-F238E27FC236}">
                <a16:creationId xmlns:a16="http://schemas.microsoft.com/office/drawing/2014/main" id="{8EC4ECA2-740F-495A-8C0F-9B93042980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87138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5963417-FC9A-47B6-B0AA-C6DE049E94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141" y="0"/>
            <a:ext cx="5027859" cy="6858000"/>
          </a:xfrm>
          <a:prstGeom prst="rect">
            <a:avLst/>
          </a:prstGeom>
        </p:spPr>
      </p:pic>
      <p:sp>
        <p:nvSpPr>
          <p:cNvPr id="4" name="Szövegdoboz 3">
            <a:extLst>
              <a:ext uri="{FF2B5EF4-FFF2-40B4-BE49-F238E27FC236}">
                <a16:creationId xmlns:a16="http://schemas.microsoft.com/office/drawing/2014/main" id="{721B71C7-D223-4D58-BD24-2A6845672047}"/>
              </a:ext>
            </a:extLst>
          </p:cNvPr>
          <p:cNvSpPr txBox="1"/>
          <p:nvPr/>
        </p:nvSpPr>
        <p:spPr>
          <a:xfrm>
            <a:off x="422031" y="1997839"/>
            <a:ext cx="3446584" cy="2862322"/>
          </a:xfrm>
          <a:prstGeom prst="rect">
            <a:avLst/>
          </a:prstGeom>
          <a:noFill/>
        </p:spPr>
        <p:txBody>
          <a:bodyPr wrap="square" rtlCol="0">
            <a:spAutoFit/>
          </a:bodyPr>
          <a:lstStyle/>
          <a:p>
            <a:r>
              <a:rPr lang="hu-HU" sz="2000" dirty="0">
                <a:latin typeface="Bahnschrift SemiBold SemiConden" panose="020B0502040204020203" pitchFamily="34" charset="0"/>
              </a:rPr>
              <a:t>Nem véletlen, hogy ezt a történetet halljuk nagyszombat éjszakáján, mivel Ábrahám áldozata előképe az Atya áldozatának a Golgotán, aki Fiát valóban átengedi az elvakult embereknek </a:t>
            </a:r>
            <a:r>
              <a:rPr lang="hu-HU" sz="2000" dirty="0" err="1">
                <a:latin typeface="Bahnschrift SemiBold SemiConden" panose="020B0502040204020203" pitchFamily="34" charset="0"/>
              </a:rPr>
              <a:t>áldozatúl</a:t>
            </a:r>
            <a:r>
              <a:rPr lang="hu-HU" sz="2000" dirty="0">
                <a:latin typeface="Bahnschrift SemiBold SemiConden" panose="020B0502040204020203" pitchFamily="34" charset="0"/>
              </a:rPr>
              <a:t>, hogy megnyilvánuljon az Ő végtelen szeretete irántunk.</a:t>
            </a:r>
          </a:p>
        </p:txBody>
      </p:sp>
    </p:spTree>
    <p:extLst>
      <p:ext uri="{BB962C8B-B14F-4D97-AF65-F5344CB8AC3E}">
        <p14:creationId xmlns:p14="http://schemas.microsoft.com/office/powerpoint/2010/main" val="17564603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4986732-84B9-4870-B4C1-1F9219C35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4" name="Szövegdoboz 3">
            <a:extLst>
              <a:ext uri="{FF2B5EF4-FFF2-40B4-BE49-F238E27FC236}">
                <a16:creationId xmlns:a16="http://schemas.microsoft.com/office/drawing/2014/main" id="{C0018293-E339-412D-AFDC-C3E0039E9380}"/>
              </a:ext>
            </a:extLst>
          </p:cNvPr>
          <p:cNvSpPr txBox="1"/>
          <p:nvPr/>
        </p:nvSpPr>
        <p:spPr>
          <a:xfrm>
            <a:off x="520505" y="1843950"/>
            <a:ext cx="3756073" cy="3170099"/>
          </a:xfrm>
          <a:prstGeom prst="rect">
            <a:avLst/>
          </a:prstGeom>
          <a:noFill/>
        </p:spPr>
        <p:txBody>
          <a:bodyPr wrap="square" rtlCol="0">
            <a:spAutoFit/>
          </a:bodyPr>
          <a:lstStyle/>
          <a:p>
            <a:r>
              <a:rPr lang="hu-HU" sz="2000" dirty="0">
                <a:latin typeface="Bahnschrift SemiBold SemiConden" panose="020B0502040204020203" pitchFamily="34" charset="0"/>
              </a:rPr>
              <a:t>Az ember evilági jólétet, boldogságot képzel el önmagának, melyben nincs szüksége az Istenre. A tapasztalatok szerint ez számtalan akadályba ütközik, mert nem vesszük figyelembe, hogy mire teremtettünk, túl nehéznek érezzük a szeretet parancsát, inkább az önzést választjuk, és ezért, mindig kudarcot vallunk</a:t>
            </a:r>
            <a:r>
              <a:rPr lang="hu-HU" dirty="0"/>
              <a:t>.</a:t>
            </a:r>
          </a:p>
        </p:txBody>
      </p:sp>
    </p:spTree>
    <p:extLst>
      <p:ext uri="{BB962C8B-B14F-4D97-AF65-F5344CB8AC3E}">
        <p14:creationId xmlns:p14="http://schemas.microsoft.com/office/powerpoint/2010/main" val="21740118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F53CCE5-FD1A-48EA-9090-4A2F75339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9501" cy="6847448"/>
          </a:xfrm>
          <a:prstGeom prst="rect">
            <a:avLst/>
          </a:prstGeom>
        </p:spPr>
      </p:pic>
      <p:sp>
        <p:nvSpPr>
          <p:cNvPr id="4" name="Szövegdoboz 3">
            <a:extLst>
              <a:ext uri="{FF2B5EF4-FFF2-40B4-BE49-F238E27FC236}">
                <a16:creationId xmlns:a16="http://schemas.microsoft.com/office/drawing/2014/main" id="{66C1E0E9-F605-4C46-86FB-DDDF5EC51913}"/>
              </a:ext>
            </a:extLst>
          </p:cNvPr>
          <p:cNvSpPr txBox="1"/>
          <p:nvPr/>
        </p:nvSpPr>
        <p:spPr>
          <a:xfrm>
            <a:off x="4937759" y="1927273"/>
            <a:ext cx="3868615" cy="1938992"/>
          </a:xfrm>
          <a:prstGeom prst="rect">
            <a:avLst/>
          </a:prstGeom>
          <a:noFill/>
        </p:spPr>
        <p:txBody>
          <a:bodyPr wrap="square" rtlCol="0">
            <a:spAutoFit/>
          </a:bodyPr>
          <a:lstStyle/>
          <a:p>
            <a:r>
              <a:rPr lang="hu-HU" sz="2000" dirty="0">
                <a:latin typeface="Bahnschrift SemiBold SemiConden" panose="020B0502040204020203" pitchFamily="34" charset="0"/>
              </a:rPr>
              <a:t>Az idők teljességében Isten elküldte a Fiát, hogy létével, tanításával, isteni jelenlétével, irgalmával és szeretetével kinyilatkoztassa a Szentháromságos Istent az embernek.</a:t>
            </a:r>
          </a:p>
        </p:txBody>
      </p:sp>
    </p:spTree>
    <p:extLst>
      <p:ext uri="{BB962C8B-B14F-4D97-AF65-F5344CB8AC3E}">
        <p14:creationId xmlns:p14="http://schemas.microsoft.com/office/powerpoint/2010/main" val="14501342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476F8F12-65B0-4C82-99F6-D3163782A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580" y="0"/>
            <a:ext cx="3856420" cy="6858000"/>
          </a:xfrm>
          <a:prstGeom prst="rect">
            <a:avLst/>
          </a:prstGeom>
        </p:spPr>
      </p:pic>
      <p:sp>
        <p:nvSpPr>
          <p:cNvPr id="4" name="Szövegdoboz 3">
            <a:extLst>
              <a:ext uri="{FF2B5EF4-FFF2-40B4-BE49-F238E27FC236}">
                <a16:creationId xmlns:a16="http://schemas.microsoft.com/office/drawing/2014/main" id="{B454AD14-326C-4338-BB41-27C275227DFD}"/>
              </a:ext>
            </a:extLst>
          </p:cNvPr>
          <p:cNvSpPr txBox="1"/>
          <p:nvPr/>
        </p:nvSpPr>
        <p:spPr>
          <a:xfrm>
            <a:off x="506437" y="1434905"/>
            <a:ext cx="4262511" cy="3170099"/>
          </a:xfrm>
          <a:prstGeom prst="rect">
            <a:avLst/>
          </a:prstGeom>
          <a:noFill/>
        </p:spPr>
        <p:txBody>
          <a:bodyPr wrap="square" rtlCol="0">
            <a:spAutoFit/>
          </a:bodyPr>
          <a:lstStyle/>
          <a:p>
            <a:r>
              <a:rPr lang="hu-HU" sz="2000" dirty="0">
                <a:latin typeface="Bahnschrift SemiBold SemiConden" panose="020B0502040204020203" pitchFamily="34" charset="0"/>
              </a:rPr>
              <a:t>Jézus nyilvános működése alatt sokakat megérintett az isteni valóság.</a:t>
            </a:r>
          </a:p>
          <a:p>
            <a:r>
              <a:rPr lang="hu-HU" sz="2000" dirty="0">
                <a:latin typeface="Bahnschrift SemiBold SemiConden" panose="020B0502040204020203" pitchFamily="34" charset="0"/>
              </a:rPr>
              <a:t>„Tanítása ámulatba ejtett mindenkit, mert úgy tanított, mint akinek hatalma van, nem úgy, mint az írástudók.” </a:t>
            </a:r>
            <a:r>
              <a:rPr lang="hu-HU" dirty="0">
                <a:latin typeface="Bahnschrift SemiBold SemiConden" panose="020B0502040204020203" pitchFamily="34" charset="0"/>
              </a:rPr>
              <a:t>Mk1,23</a:t>
            </a:r>
          </a:p>
          <a:p>
            <a:r>
              <a:rPr lang="hu-HU" sz="2000" dirty="0">
                <a:latin typeface="Bahnschrift SemiBold SemiConden" panose="020B0502040204020203" pitchFamily="34" charset="0"/>
              </a:rPr>
              <a:t>Ezért sokan hittek benne, mások viszont nem nyíltak meg az isteni szabadságra, az igazi értékekre. Féltették a megszokott, földhöz </a:t>
            </a:r>
            <a:r>
              <a:rPr lang="hu-HU" sz="2000" dirty="0" err="1">
                <a:latin typeface="Bahnschrift SemiBold SemiConden" panose="020B0502040204020203" pitchFamily="34" charset="0"/>
              </a:rPr>
              <a:t>ragadt</a:t>
            </a:r>
            <a:r>
              <a:rPr lang="hu-HU" sz="2000" dirty="0">
                <a:latin typeface="Bahnschrift SemiBold SemiConden" panose="020B0502040204020203" pitchFamily="34" charset="0"/>
              </a:rPr>
              <a:t> komfortos életüket, anyagi javaikat, hatalmukat.</a:t>
            </a:r>
          </a:p>
        </p:txBody>
      </p:sp>
    </p:spTree>
    <p:extLst>
      <p:ext uri="{BB962C8B-B14F-4D97-AF65-F5344CB8AC3E}">
        <p14:creationId xmlns:p14="http://schemas.microsoft.com/office/powerpoint/2010/main" val="6090778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B98E11-9863-449A-8BED-99E619191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4807974"/>
          </a:xfrm>
          <a:prstGeom prst="rect">
            <a:avLst/>
          </a:prstGeom>
        </p:spPr>
      </p:pic>
      <p:sp>
        <p:nvSpPr>
          <p:cNvPr id="4" name="Szövegdoboz 3">
            <a:extLst>
              <a:ext uri="{FF2B5EF4-FFF2-40B4-BE49-F238E27FC236}">
                <a16:creationId xmlns:a16="http://schemas.microsoft.com/office/drawing/2014/main" id="{6385B366-FF1A-41AC-97D9-65F877DED663}"/>
              </a:ext>
            </a:extLst>
          </p:cNvPr>
          <p:cNvSpPr txBox="1"/>
          <p:nvPr/>
        </p:nvSpPr>
        <p:spPr>
          <a:xfrm>
            <a:off x="147710" y="5176911"/>
            <a:ext cx="8848578" cy="1323439"/>
          </a:xfrm>
          <a:prstGeom prst="rect">
            <a:avLst/>
          </a:prstGeom>
          <a:noFill/>
        </p:spPr>
        <p:txBody>
          <a:bodyPr wrap="square" rtlCol="0">
            <a:spAutoFit/>
          </a:bodyPr>
          <a:lstStyle/>
          <a:p>
            <a:r>
              <a:rPr lang="hu-HU" sz="2000" dirty="0">
                <a:latin typeface="Bahnschrift SemiBold SemiConden" panose="020B0502040204020203" pitchFamily="34" charset="0"/>
              </a:rPr>
              <a:t>A Jézushoz legközelebb állók sem értették, hogy az  Istenhez tartozás az eddigi életük teljes megváltoztatását jelenti. Jézus halála érthetetlen és vállalhatatlan volt a számukra. „Megmondta nekik: az Emberfiát az emberek kezére adják, megölik, de harmadnapra feltámad. Nem igen értették, de nem merték kérdezgetni.” </a:t>
            </a:r>
            <a:r>
              <a:rPr lang="hu-HU" dirty="0">
                <a:latin typeface="Bahnschrift SemiBold SemiConden" panose="020B0502040204020203" pitchFamily="34" charset="0"/>
              </a:rPr>
              <a:t>Mk9,31</a:t>
            </a:r>
          </a:p>
        </p:txBody>
      </p:sp>
    </p:spTree>
    <p:extLst>
      <p:ext uri="{BB962C8B-B14F-4D97-AF65-F5344CB8AC3E}">
        <p14:creationId xmlns:p14="http://schemas.microsoft.com/office/powerpoint/2010/main" val="3278463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E9E805A2-65CB-4D26-8283-B34D49867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10" y="0"/>
            <a:ext cx="5863590" cy="6858000"/>
          </a:xfrm>
          <a:prstGeom prst="rect">
            <a:avLst/>
          </a:prstGeom>
        </p:spPr>
      </p:pic>
      <p:sp>
        <p:nvSpPr>
          <p:cNvPr id="6" name="Szövegdoboz 5">
            <a:extLst>
              <a:ext uri="{FF2B5EF4-FFF2-40B4-BE49-F238E27FC236}">
                <a16:creationId xmlns:a16="http://schemas.microsoft.com/office/drawing/2014/main" id="{638421CA-47AC-4C86-92FF-C55BBD8EEBF6}"/>
              </a:ext>
            </a:extLst>
          </p:cNvPr>
          <p:cNvSpPr txBox="1"/>
          <p:nvPr/>
        </p:nvSpPr>
        <p:spPr>
          <a:xfrm>
            <a:off x="268605" y="1533378"/>
            <a:ext cx="2869809" cy="3170099"/>
          </a:xfrm>
          <a:prstGeom prst="rect">
            <a:avLst/>
          </a:prstGeom>
          <a:noFill/>
        </p:spPr>
        <p:txBody>
          <a:bodyPr wrap="square" rtlCol="0">
            <a:spAutoFit/>
          </a:bodyPr>
          <a:lstStyle/>
          <a:p>
            <a:r>
              <a:rPr lang="hu-HU" sz="2000" dirty="0">
                <a:latin typeface="Bahnschrift SemiBold SemiConden" panose="020B0502040204020203" pitchFamily="34" charset="0"/>
              </a:rPr>
              <a:t>Amikor mindez bekövetkezett, teljes tanácstalanság vett erőt rajtuk, csalódottság és fájdalom. Mi azt reméltük, hogy Ő váltja meg Izraelt, mondták az </a:t>
            </a:r>
            <a:r>
              <a:rPr lang="hu-HU" sz="2000" dirty="0" err="1">
                <a:latin typeface="Bahnschrift SemiBold SemiConden" panose="020B0502040204020203" pitchFamily="34" charset="0"/>
              </a:rPr>
              <a:t>emmauszi</a:t>
            </a:r>
            <a:r>
              <a:rPr lang="hu-HU" sz="2000" dirty="0">
                <a:latin typeface="Bahnschrift SemiBold SemiConden" panose="020B0502040204020203" pitchFamily="34" charset="0"/>
              </a:rPr>
              <a:t> tanítványok a hozzájuk csatlakozó Jézusnak, akit nem ismertek fel.</a:t>
            </a:r>
          </a:p>
        </p:txBody>
      </p:sp>
    </p:spTree>
    <p:extLst>
      <p:ext uri="{BB962C8B-B14F-4D97-AF65-F5344CB8AC3E}">
        <p14:creationId xmlns:p14="http://schemas.microsoft.com/office/powerpoint/2010/main" val="7445863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0B9C05B-0E17-45C0-AC96-A2A88CEB8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88282" cy="6858000"/>
          </a:xfrm>
          <a:prstGeom prst="rect">
            <a:avLst/>
          </a:prstGeom>
        </p:spPr>
      </p:pic>
      <p:sp>
        <p:nvSpPr>
          <p:cNvPr id="4" name="Szövegdoboz 3">
            <a:extLst>
              <a:ext uri="{FF2B5EF4-FFF2-40B4-BE49-F238E27FC236}">
                <a16:creationId xmlns:a16="http://schemas.microsoft.com/office/drawing/2014/main" id="{07848924-4D9B-4AB2-83D2-44B312BF33C7}"/>
              </a:ext>
            </a:extLst>
          </p:cNvPr>
          <p:cNvSpPr txBox="1"/>
          <p:nvPr/>
        </p:nvSpPr>
        <p:spPr>
          <a:xfrm>
            <a:off x="5823284" y="1528011"/>
            <a:ext cx="3080084" cy="3170099"/>
          </a:xfrm>
          <a:prstGeom prst="rect">
            <a:avLst/>
          </a:prstGeom>
          <a:noFill/>
        </p:spPr>
        <p:txBody>
          <a:bodyPr wrap="square" rtlCol="0">
            <a:spAutoFit/>
          </a:bodyPr>
          <a:lstStyle/>
          <a:p>
            <a:r>
              <a:rPr lang="hu-HU" sz="2000" dirty="0">
                <a:latin typeface="Bahnschrift SemiBold SemiConden" panose="020B0502040204020203" pitchFamily="34" charset="0"/>
              </a:rPr>
              <a:t>A tanítványok nem tudnak mit kezdeni a jelenlegi helyzettel, de együtt maradnak. Jézus mély nyomot hagyott a lelkükben, és most várakoznak, hogy mire, pontosan maguk sem tudják, csak érzik, hogy ezzel nem </a:t>
            </a:r>
            <a:r>
              <a:rPr lang="hu-HU" sz="2000" dirty="0" err="1">
                <a:latin typeface="Bahnschrift SemiBold SemiConden" panose="020B0502040204020203" pitchFamily="34" charset="0"/>
              </a:rPr>
              <a:t>fejeződhet</a:t>
            </a:r>
            <a:r>
              <a:rPr lang="hu-HU" sz="2000" dirty="0">
                <a:latin typeface="Bahnschrift SemiBold SemiConden" panose="020B0502040204020203" pitchFamily="34" charset="0"/>
              </a:rPr>
              <a:t> be a történet.</a:t>
            </a:r>
          </a:p>
        </p:txBody>
      </p:sp>
    </p:spTree>
    <p:extLst>
      <p:ext uri="{BB962C8B-B14F-4D97-AF65-F5344CB8AC3E}">
        <p14:creationId xmlns:p14="http://schemas.microsoft.com/office/powerpoint/2010/main" val="23806030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BE4E1BE-8879-4402-B507-2CF1CD04A5AB}"/>
              </a:ext>
            </a:extLst>
          </p:cNvPr>
          <p:cNvPicPr>
            <a:picLocks noChangeAspect="1"/>
          </p:cNvPicPr>
          <p:nvPr/>
        </p:nvPicPr>
        <p:blipFill rotWithShape="1">
          <a:blip r:embed="rId2">
            <a:extLst>
              <a:ext uri="{28A0092B-C50C-407E-A947-70E740481C1C}">
                <a14:useLocalDpi xmlns:a14="http://schemas.microsoft.com/office/drawing/2010/main" val="0"/>
              </a:ext>
            </a:extLst>
          </a:blip>
          <a:srcRect b="4535"/>
          <a:stretch/>
        </p:blipFill>
        <p:spPr>
          <a:xfrm>
            <a:off x="1" y="-13186"/>
            <a:ext cx="9167444" cy="4922812"/>
          </a:xfrm>
          <a:prstGeom prst="rect">
            <a:avLst/>
          </a:prstGeom>
        </p:spPr>
      </p:pic>
      <p:sp>
        <p:nvSpPr>
          <p:cNvPr id="4" name="Szövegdoboz 3">
            <a:extLst>
              <a:ext uri="{FF2B5EF4-FFF2-40B4-BE49-F238E27FC236}">
                <a16:creationId xmlns:a16="http://schemas.microsoft.com/office/drawing/2014/main" id="{FA4CA514-23FA-48E3-8299-DA27C234875C}"/>
              </a:ext>
            </a:extLst>
          </p:cNvPr>
          <p:cNvSpPr txBox="1"/>
          <p:nvPr/>
        </p:nvSpPr>
        <p:spPr>
          <a:xfrm>
            <a:off x="225083" y="5176911"/>
            <a:ext cx="8721969" cy="1323439"/>
          </a:xfrm>
          <a:prstGeom prst="rect">
            <a:avLst/>
          </a:prstGeom>
          <a:noFill/>
        </p:spPr>
        <p:txBody>
          <a:bodyPr wrap="square" rtlCol="0">
            <a:spAutoFit/>
          </a:bodyPr>
          <a:lstStyle/>
          <a:p>
            <a:r>
              <a:rPr lang="hu-HU" sz="2000" dirty="0">
                <a:latin typeface="Bahnschrift SemiBold SemiConden" panose="020B0502040204020203" pitchFamily="34" charset="0"/>
              </a:rPr>
              <a:t>És az asszonyok, akik inkább </a:t>
            </a:r>
            <a:r>
              <a:rPr lang="hu-HU" sz="2000" dirty="0" err="1">
                <a:latin typeface="Bahnschrift SemiBold SemiConden" panose="020B0502040204020203" pitchFamily="34" charset="0"/>
              </a:rPr>
              <a:t>cselekszenek</a:t>
            </a:r>
            <a:r>
              <a:rPr lang="hu-HU" sz="2000" dirty="0">
                <a:latin typeface="Bahnschrift SemiBold SemiConden" panose="020B0502040204020203" pitchFamily="34" charset="0"/>
              </a:rPr>
              <a:t>, mint tépelődnek, meg akarják adni a végtisztességet a halottnak, mivel a temetéskor a szombat már közeledett, erre nem volt lehetőség. Mikor a sírhoz értek, az illatszerekkel elhengerítve találták a követ, mely elzárta a sírt.</a:t>
            </a:r>
          </a:p>
        </p:txBody>
      </p:sp>
    </p:spTree>
    <p:extLst>
      <p:ext uri="{BB962C8B-B14F-4D97-AF65-F5344CB8AC3E}">
        <p14:creationId xmlns:p14="http://schemas.microsoft.com/office/powerpoint/2010/main" val="22267961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1A95F0FB-0BD7-4835-932A-7D73923262E6}"/>
              </a:ext>
            </a:extLst>
          </p:cNvPr>
          <p:cNvPicPr>
            <a:picLocks noChangeAspect="1"/>
          </p:cNvPicPr>
          <p:nvPr/>
        </p:nvPicPr>
        <p:blipFill rotWithShape="1">
          <a:blip r:embed="rId2">
            <a:extLst>
              <a:ext uri="{28A0092B-C50C-407E-A947-70E740481C1C}">
                <a14:useLocalDpi xmlns:a14="http://schemas.microsoft.com/office/drawing/2010/main" val="0"/>
              </a:ext>
            </a:extLst>
          </a:blip>
          <a:srcRect t="4493" b="5415"/>
          <a:stretch/>
        </p:blipFill>
        <p:spPr>
          <a:xfrm>
            <a:off x="0" y="0"/>
            <a:ext cx="9193484" cy="5641144"/>
          </a:xfrm>
          <a:prstGeom prst="rect">
            <a:avLst/>
          </a:prstGeom>
        </p:spPr>
      </p:pic>
      <p:sp>
        <p:nvSpPr>
          <p:cNvPr id="4" name="Szövegdoboz 3">
            <a:extLst>
              <a:ext uri="{FF2B5EF4-FFF2-40B4-BE49-F238E27FC236}">
                <a16:creationId xmlns:a16="http://schemas.microsoft.com/office/drawing/2014/main" id="{8887FD5E-233B-4823-88FA-D9210FF89093}"/>
              </a:ext>
            </a:extLst>
          </p:cNvPr>
          <p:cNvSpPr txBox="1"/>
          <p:nvPr/>
        </p:nvSpPr>
        <p:spPr>
          <a:xfrm>
            <a:off x="126609" y="5739618"/>
            <a:ext cx="8890782" cy="1015663"/>
          </a:xfrm>
          <a:prstGeom prst="rect">
            <a:avLst/>
          </a:prstGeom>
          <a:noFill/>
        </p:spPr>
        <p:txBody>
          <a:bodyPr wrap="square" rtlCol="0">
            <a:spAutoFit/>
          </a:bodyPr>
          <a:lstStyle/>
          <a:p>
            <a:r>
              <a:rPr lang="hu-HU" sz="2000" dirty="0">
                <a:latin typeface="Bahnschrift SemiBold SemiConden" panose="020B0502040204020203" pitchFamily="34" charset="0"/>
              </a:rPr>
              <a:t>Angyal tudatja velük, hogy nincs itt, feltámadott. Mondják meg az apostoloknak, hogy menjenek Galileába, ott fognak találkozni Jézussal. Az asszonyok hűségének a jutalma, hogy ők értesülnek először a feltámadásról.</a:t>
            </a:r>
          </a:p>
        </p:txBody>
      </p:sp>
    </p:spTree>
    <p:extLst>
      <p:ext uri="{BB962C8B-B14F-4D97-AF65-F5344CB8AC3E}">
        <p14:creationId xmlns:p14="http://schemas.microsoft.com/office/powerpoint/2010/main" val="32916512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9038A90-47B7-4916-9849-50FED004CC30}"/>
              </a:ext>
            </a:extLst>
          </p:cNvPr>
          <p:cNvPicPr>
            <a:picLocks noChangeAspect="1"/>
          </p:cNvPicPr>
          <p:nvPr/>
        </p:nvPicPr>
        <p:blipFill rotWithShape="1">
          <a:blip r:embed="rId2">
            <a:extLst>
              <a:ext uri="{28A0092B-C50C-407E-A947-70E740481C1C}">
                <a14:useLocalDpi xmlns:a14="http://schemas.microsoft.com/office/drawing/2010/main" val="0"/>
              </a:ext>
            </a:extLst>
          </a:blip>
          <a:srcRect l="-1" t="5626" r="-1587" b="-5193"/>
          <a:stretch/>
        </p:blipFill>
        <p:spPr>
          <a:xfrm>
            <a:off x="1" y="-19089"/>
            <a:ext cx="9298744" cy="7242849"/>
          </a:xfrm>
          <a:prstGeom prst="rect">
            <a:avLst/>
          </a:prstGeom>
        </p:spPr>
      </p:pic>
      <p:sp>
        <p:nvSpPr>
          <p:cNvPr id="5" name="Szövegdoboz 4">
            <a:extLst>
              <a:ext uri="{FF2B5EF4-FFF2-40B4-BE49-F238E27FC236}">
                <a16:creationId xmlns:a16="http://schemas.microsoft.com/office/drawing/2014/main" id="{077B2572-0370-49BB-89C0-E0876ECCA1A8}"/>
              </a:ext>
            </a:extLst>
          </p:cNvPr>
          <p:cNvSpPr txBox="1"/>
          <p:nvPr/>
        </p:nvSpPr>
        <p:spPr>
          <a:xfrm>
            <a:off x="6541477" y="154745"/>
            <a:ext cx="2602522" cy="4154984"/>
          </a:xfrm>
          <a:prstGeom prst="rect">
            <a:avLst/>
          </a:prstGeom>
          <a:noFill/>
        </p:spPr>
        <p:txBody>
          <a:bodyPr wrap="square" rtlCol="0">
            <a:spAutoFit/>
          </a:bodyPr>
          <a:lstStyle/>
          <a:p>
            <a:r>
              <a:rPr lang="hu-HU" sz="2400" dirty="0">
                <a:solidFill>
                  <a:schemeClr val="bg1"/>
                </a:solidFill>
                <a:latin typeface="Bahnschrift SemiBold SemiConden" panose="020B0502040204020203" pitchFamily="34" charset="0"/>
              </a:rPr>
              <a:t>Péter és János a hír hallatán azonnal a sírhoz futnak, és meggyőződnek arról, hogy a hír igaz, és az </a:t>
            </a:r>
            <a:r>
              <a:rPr lang="hu-HU" sz="2400" dirty="0" err="1">
                <a:solidFill>
                  <a:schemeClr val="bg1"/>
                </a:solidFill>
                <a:latin typeface="Bahnschrift SemiBold SemiConden" panose="020B0502040204020203" pitchFamily="34" charset="0"/>
              </a:rPr>
              <a:t>összehajtogatott</a:t>
            </a:r>
            <a:r>
              <a:rPr lang="hu-HU" sz="2400" dirty="0">
                <a:solidFill>
                  <a:schemeClr val="bg1"/>
                </a:solidFill>
                <a:latin typeface="Bahnschrift SemiBold SemiConden" panose="020B0502040204020203" pitchFamily="34" charset="0"/>
              </a:rPr>
              <a:t> leplek láttán visszaemlékezve Jézus </a:t>
            </a:r>
            <a:r>
              <a:rPr lang="hu-HU" sz="2400" dirty="0" err="1">
                <a:solidFill>
                  <a:schemeClr val="bg1"/>
                </a:solidFill>
                <a:latin typeface="Bahnschrift SemiBold SemiConden" panose="020B0502040204020203" pitchFamily="34" charset="0"/>
              </a:rPr>
              <a:t>szavaira</a:t>
            </a:r>
            <a:r>
              <a:rPr lang="hu-HU" sz="2400" dirty="0">
                <a:solidFill>
                  <a:schemeClr val="bg1"/>
                </a:solidFill>
                <a:latin typeface="Bahnschrift SemiBold SemiConden" panose="020B0502040204020203" pitchFamily="34" charset="0"/>
              </a:rPr>
              <a:t>, hisznek.  </a:t>
            </a:r>
          </a:p>
        </p:txBody>
      </p:sp>
    </p:spTree>
    <p:extLst>
      <p:ext uri="{BB962C8B-B14F-4D97-AF65-F5344CB8AC3E}">
        <p14:creationId xmlns:p14="http://schemas.microsoft.com/office/powerpoint/2010/main" val="31672525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810E678-DF22-408B-ABA0-E10D52733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églalap 3">
            <a:extLst>
              <a:ext uri="{FF2B5EF4-FFF2-40B4-BE49-F238E27FC236}">
                <a16:creationId xmlns:a16="http://schemas.microsoft.com/office/drawing/2014/main" id="{01DC0EF7-02C5-4158-821E-8E76FB6C160D}"/>
              </a:ext>
            </a:extLst>
          </p:cNvPr>
          <p:cNvSpPr/>
          <p:nvPr/>
        </p:nvSpPr>
        <p:spPr>
          <a:xfrm>
            <a:off x="1313063" y="0"/>
            <a:ext cx="6517874" cy="1292662"/>
          </a:xfrm>
          <a:prstGeom prst="rect">
            <a:avLst/>
          </a:prstGeom>
          <a:noFill/>
        </p:spPr>
        <p:txBody>
          <a:bodyPr wrap="none" lIns="91440" tIns="45720" rIns="91440" bIns="45720">
            <a:spAutoFit/>
          </a:bodyPr>
          <a:lstStyle/>
          <a:p>
            <a:pPr algn="ctr"/>
            <a:r>
              <a:rPr lang="hu-HU" sz="5400" b="1" dirty="0" err="1">
                <a:ln w="12700">
                  <a:solidFill>
                    <a:schemeClr val="accent5"/>
                  </a:solidFill>
                  <a:prstDash val="solid"/>
                </a:ln>
                <a:pattFill prst="ltDnDiag">
                  <a:fgClr>
                    <a:schemeClr val="accent5">
                      <a:lumMod val="60000"/>
                      <a:lumOff val="40000"/>
                    </a:schemeClr>
                  </a:fgClr>
                  <a:bgClr>
                    <a:schemeClr val="bg1"/>
                  </a:bgClr>
                </a:pattFill>
              </a:rPr>
              <a:t>Et</a:t>
            </a:r>
            <a:r>
              <a:rPr lang="hu-HU" sz="5400" b="1" dirty="0">
                <a:ln w="12700">
                  <a:solidFill>
                    <a:schemeClr val="accent5"/>
                  </a:solidFill>
                  <a:prstDash val="solid"/>
                </a:ln>
                <a:pattFill prst="ltDnDiag">
                  <a:fgClr>
                    <a:schemeClr val="accent5">
                      <a:lumMod val="60000"/>
                      <a:lumOff val="40000"/>
                    </a:schemeClr>
                  </a:fgClr>
                  <a:bgClr>
                    <a:schemeClr val="bg1"/>
                  </a:bgClr>
                </a:pattFill>
              </a:rPr>
              <a:t> </a:t>
            </a:r>
            <a:r>
              <a:rPr lang="hu-HU" sz="5400" b="1" dirty="0" err="1">
                <a:ln w="12700">
                  <a:solidFill>
                    <a:schemeClr val="accent5"/>
                  </a:solidFill>
                  <a:prstDash val="solid"/>
                </a:ln>
                <a:pattFill prst="ltDnDiag">
                  <a:fgClr>
                    <a:schemeClr val="accent5">
                      <a:lumMod val="60000"/>
                      <a:lumOff val="40000"/>
                    </a:schemeClr>
                  </a:fgClr>
                  <a:bgClr>
                    <a:schemeClr val="bg1"/>
                  </a:bgClr>
                </a:pattFill>
              </a:rPr>
              <a:t>r</a:t>
            </a:r>
            <a:r>
              <a:rPr lang="hu-HU" sz="5400" b="1" cap="none" spc="0" dirty="0" err="1">
                <a:ln w="12700">
                  <a:solidFill>
                    <a:schemeClr val="accent5"/>
                  </a:solidFill>
                  <a:prstDash val="solid"/>
                </a:ln>
                <a:pattFill prst="ltDnDiag">
                  <a:fgClr>
                    <a:schemeClr val="accent5">
                      <a:lumMod val="60000"/>
                      <a:lumOff val="40000"/>
                    </a:schemeClr>
                  </a:fgClr>
                  <a:bgClr>
                    <a:schemeClr val="bg1"/>
                  </a:bgClr>
                </a:pattFill>
                <a:effectLst/>
              </a:rPr>
              <a:t>esurrexit</a:t>
            </a:r>
            <a:r>
              <a:rPr lang="hu-HU"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hu-HU" sz="5400" b="1" cap="none" spc="0" dirty="0" err="1">
                <a:ln w="12700">
                  <a:solidFill>
                    <a:schemeClr val="accent5"/>
                  </a:solidFill>
                  <a:prstDash val="solid"/>
                </a:ln>
                <a:pattFill prst="ltDnDiag">
                  <a:fgClr>
                    <a:schemeClr val="accent5">
                      <a:lumMod val="60000"/>
                      <a:lumOff val="40000"/>
                    </a:schemeClr>
                  </a:fgClr>
                  <a:bgClr>
                    <a:schemeClr val="bg1"/>
                  </a:bgClr>
                </a:pattFill>
                <a:effectLst/>
              </a:rPr>
              <a:t>tercia</a:t>
            </a:r>
            <a:r>
              <a:rPr lang="hu-HU"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hu-HU" sz="5400" b="1" cap="none" spc="0" dirty="0" err="1">
                <a:ln w="12700">
                  <a:solidFill>
                    <a:schemeClr val="accent5"/>
                  </a:solidFill>
                  <a:prstDash val="solid"/>
                </a:ln>
                <a:pattFill prst="ltDnDiag">
                  <a:fgClr>
                    <a:schemeClr val="accent5">
                      <a:lumMod val="60000"/>
                      <a:lumOff val="40000"/>
                    </a:schemeClr>
                  </a:fgClr>
                  <a:bgClr>
                    <a:schemeClr val="bg1"/>
                  </a:bgClr>
                </a:pattFill>
                <a:effectLst/>
              </a:rPr>
              <a:t>die</a:t>
            </a:r>
            <a:endParaRPr lang="hu-HU"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a:p>
            <a:pPr algn="ctr"/>
            <a:r>
              <a:rPr lang="hu-HU" sz="2400" b="1" dirty="0">
                <a:ln w="12700">
                  <a:solidFill>
                    <a:schemeClr val="accent5"/>
                  </a:solidFill>
                  <a:prstDash val="solid"/>
                </a:ln>
                <a:pattFill prst="ltDnDiag">
                  <a:fgClr>
                    <a:schemeClr val="accent5">
                      <a:lumMod val="60000"/>
                      <a:lumOff val="40000"/>
                    </a:schemeClr>
                  </a:fgClr>
                  <a:bgClr>
                    <a:schemeClr val="bg1"/>
                  </a:bgClr>
                </a:pattFill>
              </a:rPr>
              <a:t>És harmadnapon feltámadott</a:t>
            </a:r>
            <a:endParaRPr lang="hu-HU" sz="2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160101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1B8B823-B00A-47FA-ACC1-99D52BDDA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5157" cy="5725606"/>
          </a:xfrm>
          <a:prstGeom prst="rect">
            <a:avLst/>
          </a:prstGeom>
        </p:spPr>
      </p:pic>
      <p:sp>
        <p:nvSpPr>
          <p:cNvPr id="4" name="Szövegdoboz 3">
            <a:extLst>
              <a:ext uri="{FF2B5EF4-FFF2-40B4-BE49-F238E27FC236}">
                <a16:creationId xmlns:a16="http://schemas.microsoft.com/office/drawing/2014/main" id="{4A486434-8F50-4422-BDEA-339064D4EC1D}"/>
              </a:ext>
            </a:extLst>
          </p:cNvPr>
          <p:cNvSpPr txBox="1"/>
          <p:nvPr/>
        </p:nvSpPr>
        <p:spPr>
          <a:xfrm>
            <a:off x="182880" y="5894363"/>
            <a:ext cx="8525022" cy="707886"/>
          </a:xfrm>
          <a:prstGeom prst="rect">
            <a:avLst/>
          </a:prstGeom>
          <a:noFill/>
        </p:spPr>
        <p:txBody>
          <a:bodyPr wrap="square" rtlCol="0">
            <a:spAutoFit/>
          </a:bodyPr>
          <a:lstStyle/>
          <a:p>
            <a:r>
              <a:rPr lang="hu-HU" sz="2000" dirty="0">
                <a:latin typeface="Bahnschrift SemiBold SemiConden" panose="020B0502040204020203" pitchFamily="34" charset="0"/>
              </a:rPr>
              <a:t>A Jézus holttestét kereső Mária Magdolna a kertésznek hitt Jézus egyetlen szavára: „Mária”, hittel borul Jézus lábához.</a:t>
            </a:r>
          </a:p>
        </p:txBody>
      </p:sp>
    </p:spTree>
    <p:extLst>
      <p:ext uri="{BB962C8B-B14F-4D97-AF65-F5344CB8AC3E}">
        <p14:creationId xmlns:p14="http://schemas.microsoft.com/office/powerpoint/2010/main" val="20227620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D68489E-A5B4-4865-B0DB-0B422007B97A}"/>
              </a:ext>
            </a:extLst>
          </p:cNvPr>
          <p:cNvPicPr>
            <a:picLocks noChangeAspect="1"/>
          </p:cNvPicPr>
          <p:nvPr/>
        </p:nvPicPr>
        <p:blipFill rotWithShape="1">
          <a:blip r:embed="rId2">
            <a:extLst>
              <a:ext uri="{28A0092B-C50C-407E-A947-70E740481C1C}">
                <a14:useLocalDpi xmlns:a14="http://schemas.microsoft.com/office/drawing/2010/main" val="0"/>
              </a:ext>
            </a:extLst>
          </a:blip>
          <a:srcRect l="30998" t="11458" r="-1" b="-273"/>
          <a:stretch/>
        </p:blipFill>
        <p:spPr>
          <a:xfrm>
            <a:off x="2841674" y="0"/>
            <a:ext cx="6325770" cy="4579912"/>
          </a:xfrm>
          <a:prstGeom prst="rect">
            <a:avLst/>
          </a:prstGeom>
        </p:spPr>
      </p:pic>
      <p:sp>
        <p:nvSpPr>
          <p:cNvPr id="4" name="Szövegdoboz 3">
            <a:extLst>
              <a:ext uri="{FF2B5EF4-FFF2-40B4-BE49-F238E27FC236}">
                <a16:creationId xmlns:a16="http://schemas.microsoft.com/office/drawing/2014/main" id="{FE457D67-6627-4738-B856-75F90DF264C2}"/>
              </a:ext>
            </a:extLst>
          </p:cNvPr>
          <p:cNvSpPr txBox="1"/>
          <p:nvPr/>
        </p:nvSpPr>
        <p:spPr>
          <a:xfrm>
            <a:off x="112543" y="363058"/>
            <a:ext cx="2729131" cy="4093428"/>
          </a:xfrm>
          <a:prstGeom prst="rect">
            <a:avLst/>
          </a:prstGeom>
          <a:noFill/>
        </p:spPr>
        <p:txBody>
          <a:bodyPr wrap="square" rtlCol="0">
            <a:spAutoFit/>
          </a:bodyPr>
          <a:lstStyle/>
          <a:p>
            <a:r>
              <a:rPr lang="hu-HU" sz="2000" dirty="0">
                <a:latin typeface="Bahnschrift SemiBold SemiConden" panose="020B0502040204020203" pitchFamily="34" charset="0"/>
              </a:rPr>
              <a:t>A zárt ajtó ellenére egyszer csak megjelenik a 12-nek. Amikor azt hiszik, hogy kísértet, enni kér, és a szemük láttára sült halat és kenyeret eszik. Megmutatja kezén és lábán a szögek helyét. </a:t>
            </a:r>
          </a:p>
          <a:p>
            <a:r>
              <a:rPr lang="hu-HU" sz="2000" dirty="0">
                <a:latin typeface="Bahnschrift SemiBold SemiConden" panose="020B0502040204020203" pitchFamily="34" charset="0"/>
              </a:rPr>
              <a:t>„Aztán így szólt hozzájuk: </a:t>
            </a:r>
            <a:br>
              <a:rPr lang="hu-HU" sz="2000" dirty="0">
                <a:latin typeface="Bahnschrift SemiBold SemiConden" panose="020B0502040204020203" pitchFamily="34" charset="0"/>
              </a:rPr>
            </a:br>
            <a:r>
              <a:rPr lang="hu-HU" sz="2000" dirty="0">
                <a:latin typeface="Bahnschrift SemiBold SemiConden" panose="020B0502040204020203" pitchFamily="34" charset="0"/>
              </a:rPr>
              <a:t>„Ezeket mondtam, amikor még veletek voltam, hogy be kell teljesednie mindannak, amit Mózes</a:t>
            </a:r>
          </a:p>
        </p:txBody>
      </p:sp>
      <p:sp>
        <p:nvSpPr>
          <p:cNvPr id="5" name="Szövegdoboz 4">
            <a:extLst>
              <a:ext uri="{FF2B5EF4-FFF2-40B4-BE49-F238E27FC236}">
                <a16:creationId xmlns:a16="http://schemas.microsoft.com/office/drawing/2014/main" id="{8D96DF22-8026-4A49-AD1F-DCF2E80B9903}"/>
              </a:ext>
            </a:extLst>
          </p:cNvPr>
          <p:cNvSpPr txBox="1"/>
          <p:nvPr/>
        </p:nvSpPr>
        <p:spPr>
          <a:xfrm>
            <a:off x="112543" y="4645566"/>
            <a:ext cx="8942362" cy="1938992"/>
          </a:xfrm>
          <a:prstGeom prst="rect">
            <a:avLst/>
          </a:prstGeom>
          <a:noFill/>
        </p:spPr>
        <p:txBody>
          <a:bodyPr wrap="square" rtlCol="0">
            <a:spAutoFit/>
          </a:bodyPr>
          <a:lstStyle/>
          <a:p>
            <a:r>
              <a:rPr lang="hu-HU" sz="2000" dirty="0">
                <a:latin typeface="Bahnschrift SemiBold SemiConden" panose="020B0502040204020203" pitchFamily="34" charset="0"/>
              </a:rPr>
              <a:t>törvényében, a prófétákban és a zsoltárokban írtak.” Ekkor megnyitotta értelmüket, hogy megértsék az Írásokat, s így folytatta: „Meg van írva, hogy a Messiásnak szenvednie kell, és harmadnap fel kell támadnia a halálból. Nevében megtérést és bűnbocsánatot kell hirdetni minden népnek Jeruzsálemtől kezdve. Ti tanúi vagytok ezeknek. Én meg kiárasztom rátok Atyám ígéretét, a Szentlelket. Maradjatok a városban, míg el nem tölt a magasságból való erő.” </a:t>
            </a:r>
            <a:r>
              <a:rPr lang="hu-HU" dirty="0">
                <a:latin typeface="Bahnschrift SemiBold SemiConden" panose="020B0502040204020203" pitchFamily="34" charset="0"/>
              </a:rPr>
              <a:t>Lk24,44-49</a:t>
            </a:r>
          </a:p>
        </p:txBody>
      </p:sp>
    </p:spTree>
    <p:extLst>
      <p:ext uri="{BB962C8B-B14F-4D97-AF65-F5344CB8AC3E}">
        <p14:creationId xmlns:p14="http://schemas.microsoft.com/office/powerpoint/2010/main" val="26887491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7D7A4D0-5482-4581-B166-143DD954A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zövegdoboz 3">
            <a:extLst>
              <a:ext uri="{FF2B5EF4-FFF2-40B4-BE49-F238E27FC236}">
                <a16:creationId xmlns:a16="http://schemas.microsoft.com/office/drawing/2014/main" id="{F3884432-D633-480D-AF7E-949B51153A6C}"/>
              </a:ext>
            </a:extLst>
          </p:cNvPr>
          <p:cNvSpPr txBox="1"/>
          <p:nvPr/>
        </p:nvSpPr>
        <p:spPr>
          <a:xfrm>
            <a:off x="4965896" y="1659988"/>
            <a:ext cx="3896751" cy="2554545"/>
          </a:xfrm>
          <a:prstGeom prst="rect">
            <a:avLst/>
          </a:prstGeom>
          <a:noFill/>
        </p:spPr>
        <p:txBody>
          <a:bodyPr wrap="square" rtlCol="0">
            <a:spAutoFit/>
          </a:bodyPr>
          <a:lstStyle/>
          <a:p>
            <a:r>
              <a:rPr lang="hu-HU" sz="2000" dirty="0">
                <a:latin typeface="Bahnschrift SemiBold SemiConden" panose="020B0502040204020203" pitchFamily="34" charset="0"/>
              </a:rPr>
              <a:t>Hosszú utat kellett bejárniuk lélekben az apostoloknak, míg megértették, hogy a megváltás nem evilági kényelmet, dicsőséget, gazdagságot jelent, hanem az Isten országának a munkatársaiként nyerik meg mindazt a gazdagságot, melyre teremtve vagyunk.</a:t>
            </a:r>
          </a:p>
        </p:txBody>
      </p:sp>
    </p:spTree>
    <p:extLst>
      <p:ext uri="{BB962C8B-B14F-4D97-AF65-F5344CB8AC3E}">
        <p14:creationId xmlns:p14="http://schemas.microsoft.com/office/powerpoint/2010/main" val="27958894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D8E0C7DD-1B34-41A3-913E-0C03F25B6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zövegdoboz 3">
            <a:extLst>
              <a:ext uri="{FF2B5EF4-FFF2-40B4-BE49-F238E27FC236}">
                <a16:creationId xmlns:a16="http://schemas.microsoft.com/office/drawing/2014/main" id="{E01D2495-42EE-4E3B-BC39-724D9C2A21E9}"/>
              </a:ext>
            </a:extLst>
          </p:cNvPr>
          <p:cNvSpPr txBox="1"/>
          <p:nvPr/>
        </p:nvSpPr>
        <p:spPr>
          <a:xfrm>
            <a:off x="365760" y="5458265"/>
            <a:ext cx="8510954" cy="1015663"/>
          </a:xfrm>
          <a:prstGeom prst="rect">
            <a:avLst/>
          </a:prstGeom>
          <a:noFill/>
        </p:spPr>
        <p:txBody>
          <a:bodyPr wrap="square" rtlCol="0">
            <a:spAutoFit/>
          </a:bodyPr>
          <a:lstStyle/>
          <a:p>
            <a:r>
              <a:rPr lang="hu-HU" sz="2000" dirty="0">
                <a:latin typeface="Bahnschrift SemiBold SemiConden" panose="020B0502040204020203" pitchFamily="34" charset="0"/>
              </a:rPr>
              <a:t>Ezt jelenti a feltámadás a mi életünkben is, egy belső átalakulást, mely elutasítja mindazt, ami elválaszt, és teljes odafordulást ahhoz, ami összeköt a keresztre feszített és dicsőségesen feltámadott Istenfiával.</a:t>
            </a:r>
          </a:p>
        </p:txBody>
      </p:sp>
    </p:spTree>
    <p:extLst>
      <p:ext uri="{BB962C8B-B14F-4D97-AF65-F5344CB8AC3E}">
        <p14:creationId xmlns:p14="http://schemas.microsoft.com/office/powerpoint/2010/main" val="11948304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BAA4A8A-D774-4734-AE57-74522EF01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97"/>
            <a:ext cx="6360845" cy="6855577"/>
          </a:xfrm>
          <a:prstGeom prst="rect">
            <a:avLst/>
          </a:prstGeom>
        </p:spPr>
      </p:pic>
      <p:sp>
        <p:nvSpPr>
          <p:cNvPr id="4" name="Szövegdoboz 3">
            <a:extLst>
              <a:ext uri="{FF2B5EF4-FFF2-40B4-BE49-F238E27FC236}">
                <a16:creationId xmlns:a16="http://schemas.microsoft.com/office/drawing/2014/main" id="{51BD014F-81F1-4756-A2AF-90F9E0EA7D85}"/>
              </a:ext>
            </a:extLst>
          </p:cNvPr>
          <p:cNvSpPr txBox="1"/>
          <p:nvPr/>
        </p:nvSpPr>
        <p:spPr>
          <a:xfrm>
            <a:off x="6569612" y="1183888"/>
            <a:ext cx="2419643" cy="4401205"/>
          </a:xfrm>
          <a:prstGeom prst="rect">
            <a:avLst/>
          </a:prstGeom>
          <a:noFill/>
        </p:spPr>
        <p:txBody>
          <a:bodyPr wrap="square" rtlCol="0">
            <a:spAutoFit/>
          </a:bodyPr>
          <a:lstStyle/>
          <a:p>
            <a:r>
              <a:rPr lang="hu-HU" sz="2000" dirty="0">
                <a:latin typeface="Bahnschrift SemiBold SemiConden" panose="020B0502040204020203" pitchFamily="34" charset="0"/>
              </a:rPr>
              <a:t>Jézus feláldozta az életét, hogy nyilvánvaló legyen az emberek iránti szeretete, erre csak teljes odaadással lehet válaszolni, mely megnyitja számunkra azt az életet, mely öröktől fogva nekünk készült már itt a földön, és majdan az örökkévalóságban az Atya országában.</a:t>
            </a:r>
          </a:p>
        </p:txBody>
      </p:sp>
    </p:spTree>
    <p:extLst>
      <p:ext uri="{BB962C8B-B14F-4D97-AF65-F5344CB8AC3E}">
        <p14:creationId xmlns:p14="http://schemas.microsoft.com/office/powerpoint/2010/main" val="24590411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1F23CE5-4F66-4F9C-9207-9AD80B895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8083" cy="6858000"/>
          </a:xfrm>
          <a:prstGeom prst="rect">
            <a:avLst/>
          </a:prstGeom>
        </p:spPr>
      </p:pic>
      <p:sp>
        <p:nvSpPr>
          <p:cNvPr id="2" name="Szövegdoboz 1">
            <a:extLst>
              <a:ext uri="{FF2B5EF4-FFF2-40B4-BE49-F238E27FC236}">
                <a16:creationId xmlns:a16="http://schemas.microsoft.com/office/drawing/2014/main" id="{191ED898-62B5-4A9A-AD4E-42F0521BCE3D}"/>
              </a:ext>
            </a:extLst>
          </p:cNvPr>
          <p:cNvSpPr txBox="1"/>
          <p:nvPr/>
        </p:nvSpPr>
        <p:spPr>
          <a:xfrm>
            <a:off x="4367463" y="1973179"/>
            <a:ext cx="4307305" cy="2246769"/>
          </a:xfrm>
          <a:prstGeom prst="rect">
            <a:avLst/>
          </a:prstGeom>
          <a:noFill/>
        </p:spPr>
        <p:txBody>
          <a:bodyPr wrap="square" rtlCol="0">
            <a:spAutoFit/>
          </a:bodyPr>
          <a:lstStyle/>
          <a:p>
            <a:r>
              <a:rPr lang="hu-HU" sz="2000" dirty="0">
                <a:latin typeface="Bahnschrift SemiBold SemiConden" panose="020B0502040204020203" pitchFamily="34" charset="0"/>
              </a:rPr>
              <a:t>Ezt az örömöt és biztonságot most már senki és semmi nem tudja elvenni az embertől. Jézus halála előtt </a:t>
            </a:r>
            <a:r>
              <a:rPr lang="hu-HU" sz="2000">
                <a:latin typeface="Bahnschrift SemiBold SemiConden" panose="020B0502040204020203" pitchFamily="34" charset="0"/>
              </a:rPr>
              <a:t>megígérte tanítványainak: </a:t>
            </a:r>
            <a:r>
              <a:rPr lang="hu-HU" sz="2000" dirty="0">
                <a:latin typeface="Bahnschrift SemiBold SemiConden" panose="020B0502040204020203" pitchFamily="34" charset="0"/>
              </a:rPr>
              <a:t>„Azért megyek el, hogy helyet készítsek nektek,….újra eljövök, és magammal viszlek benneteket, hogy ti is ott legyetek, ahol én vagyok.” Jn14,2</a:t>
            </a:r>
          </a:p>
        </p:txBody>
      </p:sp>
    </p:spTree>
    <p:extLst>
      <p:ext uri="{BB962C8B-B14F-4D97-AF65-F5344CB8AC3E}">
        <p14:creationId xmlns:p14="http://schemas.microsoft.com/office/powerpoint/2010/main" val="28917732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642C223-13B0-4622-9E83-B5F2B361CAAB}"/>
              </a:ext>
            </a:extLst>
          </p:cNvPr>
          <p:cNvPicPr>
            <a:picLocks noChangeAspect="1"/>
          </p:cNvPicPr>
          <p:nvPr/>
        </p:nvPicPr>
        <p:blipFill rotWithShape="1">
          <a:blip r:embed="rId2">
            <a:extLst>
              <a:ext uri="{28A0092B-C50C-407E-A947-70E740481C1C}">
                <a14:useLocalDpi xmlns:a14="http://schemas.microsoft.com/office/drawing/2010/main" val="0"/>
              </a:ext>
            </a:extLst>
          </a:blip>
          <a:srcRect t="9009" b="5521"/>
          <a:stretch/>
        </p:blipFill>
        <p:spPr>
          <a:xfrm>
            <a:off x="0" y="-182880"/>
            <a:ext cx="9144000" cy="5205046"/>
          </a:xfrm>
          <a:prstGeom prst="rect">
            <a:avLst/>
          </a:prstGeom>
        </p:spPr>
      </p:pic>
      <p:sp>
        <p:nvSpPr>
          <p:cNvPr id="4" name="Szövegdoboz 3">
            <a:extLst>
              <a:ext uri="{FF2B5EF4-FFF2-40B4-BE49-F238E27FC236}">
                <a16:creationId xmlns:a16="http://schemas.microsoft.com/office/drawing/2014/main" id="{CC4D3BE7-5B48-4BA9-A252-25C19DD9004C}"/>
              </a:ext>
            </a:extLst>
          </p:cNvPr>
          <p:cNvSpPr txBox="1"/>
          <p:nvPr/>
        </p:nvSpPr>
        <p:spPr>
          <a:xfrm>
            <a:off x="239150" y="5219114"/>
            <a:ext cx="8665699" cy="1323439"/>
          </a:xfrm>
          <a:prstGeom prst="rect">
            <a:avLst/>
          </a:prstGeom>
          <a:noFill/>
        </p:spPr>
        <p:txBody>
          <a:bodyPr wrap="square" rtlCol="0">
            <a:spAutoFit/>
          </a:bodyPr>
          <a:lstStyle/>
          <a:p>
            <a:r>
              <a:rPr lang="hu-HU" sz="2000" dirty="0">
                <a:latin typeface="Bahnschrift SemiBold SemiConden" panose="020B0502040204020203" pitchFamily="34" charset="0"/>
              </a:rPr>
              <a:t>„Kezdetben teremtette Isten az eget és a földet.” Ez a Biblia első mondata, és ezzel kezdődik a nagyszombati igeliturgia. Az Isten és a világ története itt kezdődik. Ezt nem lehet figyelmen kívül hagyni, hogy Isten teremtményei vagyunk. Tőle kaptuk a létünket, és Ő az általa teremtett világot nekünk ajándékozta.</a:t>
            </a:r>
          </a:p>
        </p:txBody>
      </p:sp>
    </p:spTree>
    <p:extLst>
      <p:ext uri="{BB962C8B-B14F-4D97-AF65-F5344CB8AC3E}">
        <p14:creationId xmlns:p14="http://schemas.microsoft.com/office/powerpoint/2010/main" val="21556450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802C2CA-8B02-43A6-852B-7014A57B095C}"/>
              </a:ext>
            </a:extLst>
          </p:cNvPr>
          <p:cNvPicPr>
            <a:picLocks noChangeAspect="1"/>
          </p:cNvPicPr>
          <p:nvPr/>
        </p:nvPicPr>
        <p:blipFill rotWithShape="1">
          <a:blip r:embed="rId2">
            <a:extLst>
              <a:ext uri="{28A0092B-C50C-407E-A947-70E740481C1C}">
                <a14:useLocalDpi xmlns:a14="http://schemas.microsoft.com/office/drawing/2010/main" val="0"/>
              </a:ext>
            </a:extLst>
          </a:blip>
          <a:srcRect t="3564" b="2938"/>
          <a:stretch/>
        </p:blipFill>
        <p:spPr>
          <a:xfrm>
            <a:off x="0" y="0"/>
            <a:ext cx="9138631" cy="4797083"/>
          </a:xfrm>
          <a:prstGeom prst="rect">
            <a:avLst/>
          </a:prstGeom>
        </p:spPr>
      </p:pic>
      <p:sp>
        <p:nvSpPr>
          <p:cNvPr id="4" name="Szövegdoboz 3">
            <a:extLst>
              <a:ext uri="{FF2B5EF4-FFF2-40B4-BE49-F238E27FC236}">
                <a16:creationId xmlns:a16="http://schemas.microsoft.com/office/drawing/2014/main" id="{E85E432C-618F-47F4-A56C-3EC39B86206A}"/>
              </a:ext>
            </a:extLst>
          </p:cNvPr>
          <p:cNvSpPr txBox="1"/>
          <p:nvPr/>
        </p:nvSpPr>
        <p:spPr>
          <a:xfrm>
            <a:off x="182880" y="4923693"/>
            <a:ext cx="8778240" cy="1631216"/>
          </a:xfrm>
          <a:prstGeom prst="rect">
            <a:avLst/>
          </a:prstGeom>
          <a:noFill/>
        </p:spPr>
        <p:txBody>
          <a:bodyPr wrap="square" rtlCol="0">
            <a:spAutoFit/>
          </a:bodyPr>
          <a:lstStyle/>
          <a:p>
            <a:r>
              <a:rPr lang="hu-HU" sz="2000" dirty="0">
                <a:latin typeface="Bahnschrift SemiBold SemiConden" panose="020B0502040204020203" pitchFamily="34" charset="0"/>
              </a:rPr>
              <a:t>A világnak Isten által meghatározott fizikai, kémiai és biológiai  törvényei vannak, ami szerint működik az élő és élettelen világ, mely az emberre is vonatkozik. Ugyanakkor az ember önálló személyiséggel rendelkezik, ebből következően szabad akarattal.</a:t>
            </a:r>
          </a:p>
          <a:p>
            <a:r>
              <a:rPr lang="hu-HU" sz="2000" dirty="0">
                <a:latin typeface="Bahnschrift SemiBold SemiConden" panose="020B0502040204020203" pitchFamily="34" charset="0"/>
              </a:rPr>
              <a:t>Isten örök szeretettel szerette az embert, ezért teremtette szabadnak, mert az életet adó szeretet két személy között csak ott lehetséges, ahol szabadság van.</a:t>
            </a:r>
          </a:p>
        </p:txBody>
      </p:sp>
    </p:spTree>
    <p:extLst>
      <p:ext uri="{BB962C8B-B14F-4D97-AF65-F5344CB8AC3E}">
        <p14:creationId xmlns:p14="http://schemas.microsoft.com/office/powerpoint/2010/main" val="40923570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3F5EE196-4780-4A05-9015-2E9A180D067D}"/>
              </a:ext>
            </a:extLst>
          </p:cNvPr>
          <p:cNvPicPr>
            <a:picLocks noChangeAspect="1"/>
          </p:cNvPicPr>
          <p:nvPr/>
        </p:nvPicPr>
        <p:blipFill rotWithShape="1">
          <a:blip r:embed="rId2">
            <a:extLst>
              <a:ext uri="{28A0092B-C50C-407E-A947-70E740481C1C}">
                <a14:useLocalDpi xmlns:a14="http://schemas.microsoft.com/office/drawing/2010/main" val="0"/>
              </a:ext>
            </a:extLst>
          </a:blip>
          <a:srcRect b="8677"/>
          <a:stretch/>
        </p:blipFill>
        <p:spPr>
          <a:xfrm>
            <a:off x="0" y="0"/>
            <a:ext cx="9144000" cy="5219114"/>
          </a:xfrm>
          <a:prstGeom prst="rect">
            <a:avLst/>
          </a:prstGeom>
        </p:spPr>
      </p:pic>
      <p:sp>
        <p:nvSpPr>
          <p:cNvPr id="4" name="Szövegdoboz 3">
            <a:extLst>
              <a:ext uri="{FF2B5EF4-FFF2-40B4-BE49-F238E27FC236}">
                <a16:creationId xmlns:a16="http://schemas.microsoft.com/office/drawing/2014/main" id="{338E2F36-0189-4DDB-AB30-EEB46A011B4C}"/>
              </a:ext>
            </a:extLst>
          </p:cNvPr>
          <p:cNvSpPr txBox="1"/>
          <p:nvPr/>
        </p:nvSpPr>
        <p:spPr>
          <a:xfrm>
            <a:off x="168812" y="5233182"/>
            <a:ext cx="8693834" cy="1015663"/>
          </a:xfrm>
          <a:prstGeom prst="rect">
            <a:avLst/>
          </a:prstGeom>
          <a:noFill/>
        </p:spPr>
        <p:txBody>
          <a:bodyPr wrap="square" rtlCol="0">
            <a:spAutoFit/>
          </a:bodyPr>
          <a:lstStyle/>
          <a:p>
            <a:r>
              <a:rPr lang="hu-HU" sz="2000" dirty="0">
                <a:latin typeface="Bahnschrift SemiBold SemiConden" panose="020B0502040204020203" pitchFamily="34" charset="0"/>
              </a:rPr>
              <a:t>Értelmünkkel beláthatatlan, hogy Isten az ő teremtményeit miért tekinti partnernek, és hogy az ember szabadságát nem </a:t>
            </a:r>
            <a:r>
              <a:rPr lang="hu-HU" sz="2000" dirty="0" err="1">
                <a:latin typeface="Bahnschrift SemiBold SemiConden" panose="020B0502040204020203" pitchFamily="34" charset="0"/>
              </a:rPr>
              <a:t>csorbítván</a:t>
            </a:r>
            <a:r>
              <a:rPr lang="hu-HU" sz="2000" dirty="0">
                <a:latin typeface="Bahnschrift SemiBold SemiConden" panose="020B0502040204020203" pitchFamily="34" charset="0"/>
              </a:rPr>
              <a:t>, miért megy a végsőkig, hogy az ember felismerje létének igazi lényegét, amellyel megvalósíthatja önmagát.</a:t>
            </a:r>
          </a:p>
        </p:txBody>
      </p:sp>
    </p:spTree>
    <p:extLst>
      <p:ext uri="{BB962C8B-B14F-4D97-AF65-F5344CB8AC3E}">
        <p14:creationId xmlns:p14="http://schemas.microsoft.com/office/powerpoint/2010/main" val="930992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5E80F67-98ED-4131-B85C-D815E2BDE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Szövegdoboz 3">
            <a:extLst>
              <a:ext uri="{FF2B5EF4-FFF2-40B4-BE49-F238E27FC236}">
                <a16:creationId xmlns:a16="http://schemas.microsoft.com/office/drawing/2014/main" id="{56E05225-B3AA-4EAB-A036-D992B387DC32}"/>
              </a:ext>
            </a:extLst>
          </p:cNvPr>
          <p:cNvSpPr txBox="1"/>
          <p:nvPr/>
        </p:nvSpPr>
        <p:spPr>
          <a:xfrm>
            <a:off x="225083" y="5444197"/>
            <a:ext cx="8609428" cy="1015663"/>
          </a:xfrm>
          <a:prstGeom prst="rect">
            <a:avLst/>
          </a:prstGeom>
          <a:noFill/>
        </p:spPr>
        <p:txBody>
          <a:bodyPr wrap="square" rtlCol="0">
            <a:spAutoFit/>
          </a:bodyPr>
          <a:lstStyle/>
          <a:p>
            <a:r>
              <a:rPr lang="hu-HU" sz="2000" dirty="0">
                <a:latin typeface="Bahnschrift SemiBold SemiConden" panose="020B0502040204020203" pitchFamily="34" charset="0"/>
              </a:rPr>
              <a:t>Hogy az igazi szeretet mekkora kincs, azt ott és akkor tapasztalja meg az ember, amikor képes ezt az Isten által felkínált lehetőséget elfogadni, amikor képesek vagyunk felülmúlni emberi dimenziónkat kicsiben és nagyban.</a:t>
            </a:r>
          </a:p>
        </p:txBody>
      </p:sp>
    </p:spTree>
    <p:extLst>
      <p:ext uri="{BB962C8B-B14F-4D97-AF65-F5344CB8AC3E}">
        <p14:creationId xmlns:p14="http://schemas.microsoft.com/office/powerpoint/2010/main" val="6529637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63D0F24E-3DB4-4A85-8511-A7E74A567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012" y="-21383"/>
            <a:ext cx="5172988" cy="6900766"/>
          </a:xfrm>
          <a:prstGeom prst="rect">
            <a:avLst/>
          </a:prstGeom>
        </p:spPr>
      </p:pic>
      <p:sp>
        <p:nvSpPr>
          <p:cNvPr id="4" name="Szövegdoboz 3">
            <a:extLst>
              <a:ext uri="{FF2B5EF4-FFF2-40B4-BE49-F238E27FC236}">
                <a16:creationId xmlns:a16="http://schemas.microsoft.com/office/drawing/2014/main" id="{2DB7E650-4A3E-4565-9776-21EE69C43E0D}"/>
              </a:ext>
            </a:extLst>
          </p:cNvPr>
          <p:cNvSpPr txBox="1"/>
          <p:nvPr/>
        </p:nvSpPr>
        <p:spPr>
          <a:xfrm>
            <a:off x="281354" y="1631853"/>
            <a:ext cx="3474720" cy="3170099"/>
          </a:xfrm>
          <a:prstGeom prst="rect">
            <a:avLst/>
          </a:prstGeom>
          <a:noFill/>
        </p:spPr>
        <p:txBody>
          <a:bodyPr wrap="square" rtlCol="0">
            <a:spAutoFit/>
          </a:bodyPr>
          <a:lstStyle/>
          <a:p>
            <a:r>
              <a:rPr lang="hu-HU" sz="2000" dirty="0">
                <a:latin typeface="Bahnschrift SemiBold Condensed" panose="020B0502040204020203" pitchFamily="34" charset="0"/>
              </a:rPr>
              <a:t>A nagyszombati olvasmányok között halljuk Ábrahámnak a történetét. Isten azt kéri Ábrahámtól, hogy áldozza fel egyetlen fiát, és Ábrahám engedelmeskedik, elindul, hogy megtegye Isten akaratát.</a:t>
            </a:r>
          </a:p>
          <a:p>
            <a:r>
              <a:rPr lang="hu-HU" sz="2000" dirty="0">
                <a:latin typeface="Bahnschrift SemiBold Condensed" panose="020B0502040204020203" pitchFamily="34" charset="0"/>
              </a:rPr>
              <a:t>/Korábban már megtapasztalta, hogy a kilátástalan és lehetetlen dolgokat is jóra fordítja Isten az életben, de ez most más volt./</a:t>
            </a:r>
          </a:p>
        </p:txBody>
      </p:sp>
    </p:spTree>
    <p:extLst>
      <p:ext uri="{BB962C8B-B14F-4D97-AF65-F5344CB8AC3E}">
        <p14:creationId xmlns:p14="http://schemas.microsoft.com/office/powerpoint/2010/main" val="7988658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88593076-0E83-4D6D-9865-40623776F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1034" cy="4575517"/>
          </a:xfrm>
          <a:prstGeom prst="rect">
            <a:avLst/>
          </a:prstGeom>
        </p:spPr>
      </p:pic>
      <p:sp>
        <p:nvSpPr>
          <p:cNvPr id="4" name="Szövegdoboz 3">
            <a:extLst>
              <a:ext uri="{FF2B5EF4-FFF2-40B4-BE49-F238E27FC236}">
                <a16:creationId xmlns:a16="http://schemas.microsoft.com/office/drawing/2014/main" id="{DFE2C879-0DE9-40B0-8FE8-FEF10171A05F}"/>
              </a:ext>
            </a:extLst>
          </p:cNvPr>
          <p:cNvSpPr txBox="1"/>
          <p:nvPr/>
        </p:nvSpPr>
        <p:spPr>
          <a:xfrm>
            <a:off x="464234" y="4965895"/>
            <a:ext cx="8131126" cy="1323439"/>
          </a:xfrm>
          <a:prstGeom prst="rect">
            <a:avLst/>
          </a:prstGeom>
          <a:noFill/>
        </p:spPr>
        <p:txBody>
          <a:bodyPr wrap="square" rtlCol="0">
            <a:spAutoFit/>
          </a:bodyPr>
          <a:lstStyle/>
          <a:p>
            <a:r>
              <a:rPr lang="hu-HU" sz="2000" dirty="0">
                <a:latin typeface="Bahnschrift SemiBold SemiConden" panose="020B0502040204020203" pitchFamily="34" charset="0"/>
              </a:rPr>
              <a:t>Amikor elkészíti az áldozat bemutatásához a dolgokat, és Ábrahám kinyújtja a kezét, „az Úr angyala rászólt az égből,….Ne nyújtsd ki a kezed a fiú felé, ne árts neki! Most már tudom, hogy féled az Istent, és egyetlen fiadat sem tagadtad meg tőlem.” Ter22,11-12  </a:t>
            </a:r>
          </a:p>
        </p:txBody>
      </p:sp>
    </p:spTree>
    <p:extLst>
      <p:ext uri="{BB962C8B-B14F-4D97-AF65-F5344CB8AC3E}">
        <p14:creationId xmlns:p14="http://schemas.microsoft.com/office/powerpoint/2010/main" val="34743119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C1FDE2F5-A1A0-46AE-96A5-177AABBAB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0701" cy="4800599"/>
          </a:xfrm>
          <a:prstGeom prst="rect">
            <a:avLst/>
          </a:prstGeom>
        </p:spPr>
      </p:pic>
      <p:sp>
        <p:nvSpPr>
          <p:cNvPr id="4" name="Szövegdoboz 3">
            <a:extLst>
              <a:ext uri="{FF2B5EF4-FFF2-40B4-BE49-F238E27FC236}">
                <a16:creationId xmlns:a16="http://schemas.microsoft.com/office/drawing/2014/main" id="{97555A7D-549E-4FDD-A809-B8696F9C6D5A}"/>
              </a:ext>
            </a:extLst>
          </p:cNvPr>
          <p:cNvSpPr txBox="1"/>
          <p:nvPr/>
        </p:nvSpPr>
        <p:spPr>
          <a:xfrm>
            <a:off x="0" y="5064369"/>
            <a:ext cx="8975188" cy="1323439"/>
          </a:xfrm>
          <a:prstGeom prst="rect">
            <a:avLst/>
          </a:prstGeom>
          <a:noFill/>
        </p:spPr>
        <p:txBody>
          <a:bodyPr wrap="square" rtlCol="0">
            <a:spAutoFit/>
          </a:bodyPr>
          <a:lstStyle/>
          <a:p>
            <a:r>
              <a:rPr lang="hu-HU" sz="2000" dirty="0">
                <a:latin typeface="Bahnschrift SemiBold SemiConden" panose="020B0502040204020203" pitchFamily="34" charset="0"/>
              </a:rPr>
              <a:t>Ha felületesen és nagyon emberi módon gondolkodunk, felháborodunk ezen a történeten. Ugyanakkor, ha végig gondoljuk Ábrahám belső fejlődését, megérthetjük, hogy ez a próbatétel egy sokkal magasabb dimenziót nyit meg a számára: megtapasztalja, hogy ő, a teremtmény feltétel nélkül bízhat a Teremtőjében.</a:t>
            </a:r>
          </a:p>
        </p:txBody>
      </p:sp>
    </p:spTree>
    <p:extLst>
      <p:ext uri="{BB962C8B-B14F-4D97-AF65-F5344CB8AC3E}">
        <p14:creationId xmlns:p14="http://schemas.microsoft.com/office/powerpoint/2010/main" val="24856260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1134</Words>
  <Application>Microsoft Office PowerPoint</Application>
  <PresentationFormat>Diavetítés a képernyőre (4:3 oldalarány)</PresentationFormat>
  <Paragraphs>32</Paragraphs>
  <Slides>25</Slides>
  <Notes>0</Notes>
  <HiddenSlides>0</HiddenSlides>
  <MMClips>1</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25</vt:i4>
      </vt:variant>
    </vt:vector>
  </HeadingPairs>
  <TitlesOfParts>
    <vt:vector size="31" baseType="lpstr">
      <vt:lpstr>Arial</vt:lpstr>
      <vt:lpstr>Bahnschrift SemiBold Condensed</vt:lpstr>
      <vt:lpstr>Bahnschrift SemiBold SemiConden</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Lépes Katalin</dc:creator>
  <cp:lastModifiedBy>Lépes Katalin</cp:lastModifiedBy>
  <cp:revision>40</cp:revision>
  <dcterms:created xsi:type="dcterms:W3CDTF">2025-04-07T09:17:53Z</dcterms:created>
  <dcterms:modified xsi:type="dcterms:W3CDTF">2025-04-08T17:30:11Z</dcterms:modified>
</cp:coreProperties>
</file>