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5" r:id="rId9"/>
    <p:sldId id="264" r:id="rId10"/>
    <p:sldId id="267" r:id="rId11"/>
    <p:sldId id="266" r:id="rId12"/>
    <p:sldId id="268" r:id="rId13"/>
    <p:sldId id="269" r:id="rId14"/>
    <p:sldId id="271" r:id="rId15"/>
    <p:sldId id="272" r:id="rId16"/>
    <p:sldId id="273" r:id="rId17"/>
    <p:sldId id="270" r:id="rId18"/>
    <p:sldId id="275" r:id="rId19"/>
    <p:sldId id="274" r:id="rId20"/>
    <p:sldId id="276" r:id="rId21"/>
    <p:sldId id="278" r:id="rId22"/>
    <p:sldId id="277" r:id="rId23"/>
    <p:sldId id="279"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épes Katalin" initials="LK" lastIdx="1" clrIdx="0">
    <p:extLst>
      <p:ext uri="{19B8F6BF-5375-455C-9EA6-DF929625EA0E}">
        <p15:presenceInfo xmlns:p15="http://schemas.microsoft.com/office/powerpoint/2012/main" userId="7227bbbf331c7e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80" d="100"/>
          <a:sy n="80" d="100"/>
        </p:scale>
        <p:origin x="5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3-13T08:18:02.901" idx="1">
    <p:pos x="3072" y="1968"/>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959CC29-2B61-4D53-A0B2-98E19938F461}" type="datetimeFigureOut">
              <a:rPr lang="hu-HU" smtClean="0"/>
              <a:t>2025. 03. 13.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2881BDA-B5F0-446E-B7CD-E3B7B17BB7D0}" type="slidenum">
              <a:rPr lang="hu-HU" smtClean="0"/>
              <a:t>‹#›</a:t>
            </a:fld>
            <a:endParaRPr lang="hu-HU"/>
          </a:p>
        </p:txBody>
      </p:sp>
    </p:spTree>
    <p:extLst>
      <p:ext uri="{BB962C8B-B14F-4D97-AF65-F5344CB8AC3E}">
        <p14:creationId xmlns:p14="http://schemas.microsoft.com/office/powerpoint/2010/main" val="32420918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959CC29-2B61-4D53-A0B2-98E19938F461}" type="datetimeFigureOut">
              <a:rPr lang="hu-HU" smtClean="0"/>
              <a:t>2025. 03. 13.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2881BDA-B5F0-446E-B7CD-E3B7B17BB7D0}" type="slidenum">
              <a:rPr lang="hu-HU" smtClean="0"/>
              <a:t>‹#›</a:t>
            </a:fld>
            <a:endParaRPr lang="hu-HU"/>
          </a:p>
        </p:txBody>
      </p:sp>
    </p:spTree>
    <p:extLst>
      <p:ext uri="{BB962C8B-B14F-4D97-AF65-F5344CB8AC3E}">
        <p14:creationId xmlns:p14="http://schemas.microsoft.com/office/powerpoint/2010/main" val="14977083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959CC29-2B61-4D53-A0B2-98E19938F461}" type="datetimeFigureOut">
              <a:rPr lang="hu-HU" smtClean="0"/>
              <a:t>2025. 03. 13.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2881BDA-B5F0-446E-B7CD-E3B7B17BB7D0}" type="slidenum">
              <a:rPr lang="hu-HU" smtClean="0"/>
              <a:t>‹#›</a:t>
            </a:fld>
            <a:endParaRPr lang="hu-HU"/>
          </a:p>
        </p:txBody>
      </p:sp>
    </p:spTree>
    <p:extLst>
      <p:ext uri="{BB962C8B-B14F-4D97-AF65-F5344CB8AC3E}">
        <p14:creationId xmlns:p14="http://schemas.microsoft.com/office/powerpoint/2010/main" val="23621391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959CC29-2B61-4D53-A0B2-98E19938F461}" type="datetimeFigureOut">
              <a:rPr lang="hu-HU" smtClean="0"/>
              <a:t>2025. 03. 13.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2881BDA-B5F0-446E-B7CD-E3B7B17BB7D0}" type="slidenum">
              <a:rPr lang="hu-HU" smtClean="0"/>
              <a:t>‹#›</a:t>
            </a:fld>
            <a:endParaRPr lang="hu-HU"/>
          </a:p>
        </p:txBody>
      </p:sp>
    </p:spTree>
    <p:extLst>
      <p:ext uri="{BB962C8B-B14F-4D97-AF65-F5344CB8AC3E}">
        <p14:creationId xmlns:p14="http://schemas.microsoft.com/office/powerpoint/2010/main" val="35963983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959CC29-2B61-4D53-A0B2-98E19938F461}" type="datetimeFigureOut">
              <a:rPr lang="hu-HU" smtClean="0"/>
              <a:t>2025. 03. 13.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2881BDA-B5F0-446E-B7CD-E3B7B17BB7D0}" type="slidenum">
              <a:rPr lang="hu-HU" smtClean="0"/>
              <a:t>‹#›</a:t>
            </a:fld>
            <a:endParaRPr lang="hu-HU"/>
          </a:p>
        </p:txBody>
      </p:sp>
    </p:spTree>
    <p:extLst>
      <p:ext uri="{BB962C8B-B14F-4D97-AF65-F5344CB8AC3E}">
        <p14:creationId xmlns:p14="http://schemas.microsoft.com/office/powerpoint/2010/main" val="30963622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959CC29-2B61-4D53-A0B2-98E19938F461}" type="datetimeFigureOut">
              <a:rPr lang="hu-HU" smtClean="0"/>
              <a:t>2025. 03. 13.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2881BDA-B5F0-446E-B7CD-E3B7B17BB7D0}" type="slidenum">
              <a:rPr lang="hu-HU" smtClean="0"/>
              <a:t>‹#›</a:t>
            </a:fld>
            <a:endParaRPr lang="hu-HU"/>
          </a:p>
        </p:txBody>
      </p:sp>
    </p:spTree>
    <p:extLst>
      <p:ext uri="{BB962C8B-B14F-4D97-AF65-F5344CB8AC3E}">
        <p14:creationId xmlns:p14="http://schemas.microsoft.com/office/powerpoint/2010/main" val="8775261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959CC29-2B61-4D53-A0B2-98E19938F461}" type="datetimeFigureOut">
              <a:rPr lang="hu-HU" smtClean="0"/>
              <a:t>2025. 03. 13.</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2881BDA-B5F0-446E-B7CD-E3B7B17BB7D0}" type="slidenum">
              <a:rPr lang="hu-HU" smtClean="0"/>
              <a:t>‹#›</a:t>
            </a:fld>
            <a:endParaRPr lang="hu-HU"/>
          </a:p>
        </p:txBody>
      </p:sp>
    </p:spTree>
    <p:extLst>
      <p:ext uri="{BB962C8B-B14F-4D97-AF65-F5344CB8AC3E}">
        <p14:creationId xmlns:p14="http://schemas.microsoft.com/office/powerpoint/2010/main" val="10370620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959CC29-2B61-4D53-A0B2-98E19938F461}" type="datetimeFigureOut">
              <a:rPr lang="hu-HU" smtClean="0"/>
              <a:t>2025. 03. 13.</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2881BDA-B5F0-446E-B7CD-E3B7B17BB7D0}" type="slidenum">
              <a:rPr lang="hu-HU" smtClean="0"/>
              <a:t>‹#›</a:t>
            </a:fld>
            <a:endParaRPr lang="hu-HU"/>
          </a:p>
        </p:txBody>
      </p:sp>
    </p:spTree>
    <p:extLst>
      <p:ext uri="{BB962C8B-B14F-4D97-AF65-F5344CB8AC3E}">
        <p14:creationId xmlns:p14="http://schemas.microsoft.com/office/powerpoint/2010/main" val="1259562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9CC29-2B61-4D53-A0B2-98E19938F461}" type="datetimeFigureOut">
              <a:rPr lang="hu-HU" smtClean="0"/>
              <a:t>2025. 03. 13.</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82881BDA-B5F0-446E-B7CD-E3B7B17BB7D0}" type="slidenum">
              <a:rPr lang="hu-HU" smtClean="0"/>
              <a:t>‹#›</a:t>
            </a:fld>
            <a:endParaRPr lang="hu-HU"/>
          </a:p>
        </p:txBody>
      </p:sp>
    </p:spTree>
    <p:extLst>
      <p:ext uri="{BB962C8B-B14F-4D97-AF65-F5344CB8AC3E}">
        <p14:creationId xmlns:p14="http://schemas.microsoft.com/office/powerpoint/2010/main" val="35701407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F959CC29-2B61-4D53-A0B2-98E19938F461}" type="datetimeFigureOut">
              <a:rPr lang="hu-HU" smtClean="0"/>
              <a:t>2025. 03. 13.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2881BDA-B5F0-446E-B7CD-E3B7B17BB7D0}" type="slidenum">
              <a:rPr lang="hu-HU" smtClean="0"/>
              <a:t>‹#›</a:t>
            </a:fld>
            <a:endParaRPr lang="hu-HU"/>
          </a:p>
        </p:txBody>
      </p:sp>
    </p:spTree>
    <p:extLst>
      <p:ext uri="{BB962C8B-B14F-4D97-AF65-F5344CB8AC3E}">
        <p14:creationId xmlns:p14="http://schemas.microsoft.com/office/powerpoint/2010/main" val="42778163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F959CC29-2B61-4D53-A0B2-98E19938F461}" type="datetimeFigureOut">
              <a:rPr lang="hu-HU" smtClean="0"/>
              <a:t>2025. 03. 13.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2881BDA-B5F0-446E-B7CD-E3B7B17BB7D0}" type="slidenum">
              <a:rPr lang="hu-HU" smtClean="0"/>
              <a:t>‹#›</a:t>
            </a:fld>
            <a:endParaRPr lang="hu-HU"/>
          </a:p>
        </p:txBody>
      </p:sp>
    </p:spTree>
    <p:extLst>
      <p:ext uri="{BB962C8B-B14F-4D97-AF65-F5344CB8AC3E}">
        <p14:creationId xmlns:p14="http://schemas.microsoft.com/office/powerpoint/2010/main" val="20965516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9CC29-2B61-4D53-A0B2-98E19938F461}" type="datetimeFigureOut">
              <a:rPr lang="hu-HU" smtClean="0"/>
              <a:t>2025. 03. 13.</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81BDA-B5F0-446E-B7CD-E3B7B17BB7D0}" type="slidenum">
              <a:rPr lang="hu-HU" smtClean="0"/>
              <a:t>‹#›</a:t>
            </a:fld>
            <a:endParaRPr lang="hu-HU"/>
          </a:p>
        </p:txBody>
      </p:sp>
    </p:spTree>
    <p:extLst>
      <p:ext uri="{BB962C8B-B14F-4D97-AF65-F5344CB8AC3E}">
        <p14:creationId xmlns:p14="http://schemas.microsoft.com/office/powerpoint/2010/main" val="4123022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omments" Target="../comments/commen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965B454A-F0D7-42B1-89E2-4F4DF5BEF21C}"/>
              </a:ext>
            </a:extLst>
          </p:cNvPr>
          <p:cNvPicPr>
            <a:picLocks noChangeAspect="1"/>
          </p:cNvPicPr>
          <p:nvPr/>
        </p:nvPicPr>
        <p:blipFill rotWithShape="1">
          <a:blip r:embed="rId4">
            <a:extLst>
              <a:ext uri="{28A0092B-C50C-407E-A947-70E740481C1C}">
                <a14:useLocalDpi xmlns:a14="http://schemas.microsoft.com/office/drawing/2010/main" val="0"/>
              </a:ext>
            </a:extLst>
          </a:blip>
          <a:srcRect t="3740" b="5315"/>
          <a:stretch/>
        </p:blipFill>
        <p:spPr>
          <a:xfrm>
            <a:off x="-12032" y="0"/>
            <a:ext cx="9168064" cy="5558589"/>
          </a:xfrm>
          <a:prstGeom prst="rect">
            <a:avLst/>
          </a:prstGeom>
        </p:spPr>
      </p:pic>
      <p:sp>
        <p:nvSpPr>
          <p:cNvPr id="4" name="Téglalap 3">
            <a:extLst>
              <a:ext uri="{FF2B5EF4-FFF2-40B4-BE49-F238E27FC236}">
                <a16:creationId xmlns:a16="http://schemas.microsoft.com/office/drawing/2014/main" id="{F3EEFBF0-3A36-4467-ABB2-19BE45F8C06C}"/>
              </a:ext>
            </a:extLst>
          </p:cNvPr>
          <p:cNvSpPr/>
          <p:nvPr/>
        </p:nvSpPr>
        <p:spPr>
          <a:xfrm>
            <a:off x="373767" y="5731584"/>
            <a:ext cx="8396466" cy="923330"/>
          </a:xfrm>
          <a:prstGeom prst="rect">
            <a:avLst/>
          </a:prstGeom>
          <a:noFill/>
        </p:spPr>
        <p:txBody>
          <a:bodyPr wrap="none" lIns="91440" tIns="45720" rIns="91440" bIns="45720">
            <a:spAutoFit/>
          </a:bodyPr>
          <a:lstStyle/>
          <a:p>
            <a:pPr algn="ctr"/>
            <a:r>
              <a:rPr lang="hu-HU" sz="5400" b="1" cap="none" spc="0" dirty="0">
                <a:ln/>
                <a:solidFill>
                  <a:schemeClr val="accent2">
                    <a:lumMod val="75000"/>
                  </a:schemeClr>
                </a:solidFill>
                <a:effectLst>
                  <a:outerShdw blurRad="38100" dist="19050" dir="2700000" algn="tl" rotWithShape="0">
                    <a:schemeClr val="dk1">
                      <a:lumMod val="50000"/>
                      <a:alpha val="40000"/>
                    </a:schemeClr>
                  </a:outerShdw>
                </a:effectLst>
              </a:rPr>
              <a:t>Nagyböjt második hete </a:t>
            </a:r>
            <a:r>
              <a:rPr lang="hu-HU" sz="4800" b="1" cap="none" spc="0" dirty="0">
                <a:ln/>
                <a:solidFill>
                  <a:schemeClr val="accent2">
                    <a:lumMod val="75000"/>
                  </a:schemeClr>
                </a:solidFill>
                <a:effectLst>
                  <a:outerShdw blurRad="38100" dist="19050" dir="2700000" algn="tl" rotWithShape="0">
                    <a:schemeClr val="dk1">
                      <a:lumMod val="50000"/>
                      <a:alpha val="40000"/>
                    </a:schemeClr>
                  </a:outerShdw>
                </a:effectLst>
              </a:rPr>
              <a:t>2025</a:t>
            </a:r>
          </a:p>
        </p:txBody>
      </p:sp>
      <p:pic>
        <p:nvPicPr>
          <p:cNvPr id="6" name="Nagyböjt második hete 2025">
            <a:hlinkClick r:id="" action="ppaction://media"/>
            <a:extLst>
              <a:ext uri="{FF2B5EF4-FFF2-40B4-BE49-F238E27FC236}">
                <a16:creationId xmlns:a16="http://schemas.microsoft.com/office/drawing/2014/main" id="{0B48E9E0-3EA0-4204-8C44-8F4C7036F9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95274" y="3124200"/>
            <a:ext cx="581526" cy="609600"/>
          </a:xfrm>
          <a:prstGeom prst="rect">
            <a:avLst/>
          </a:prstGeom>
        </p:spPr>
      </p:pic>
    </p:spTree>
    <p:extLst>
      <p:ext uri="{BB962C8B-B14F-4D97-AF65-F5344CB8AC3E}">
        <p14:creationId xmlns:p14="http://schemas.microsoft.com/office/powerpoint/2010/main" val="26687278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4">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AA346F04-C86D-4CF0-ACE9-52E267BBB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8" name="Szövegdoboz 7">
            <a:extLst>
              <a:ext uri="{FF2B5EF4-FFF2-40B4-BE49-F238E27FC236}">
                <a16:creationId xmlns:a16="http://schemas.microsoft.com/office/drawing/2014/main" id="{A842BE32-0E72-40F4-8277-4817E2487CBA}"/>
              </a:ext>
            </a:extLst>
          </p:cNvPr>
          <p:cNvSpPr txBox="1"/>
          <p:nvPr/>
        </p:nvSpPr>
        <p:spPr>
          <a:xfrm>
            <a:off x="0" y="4881489"/>
            <a:ext cx="9144000" cy="1673419"/>
          </a:xfrm>
          <a:prstGeom prst="rect">
            <a:avLst/>
          </a:prstGeom>
          <a:solidFill>
            <a:schemeClr val="accent4">
              <a:lumMod val="20000"/>
              <a:lumOff val="80000"/>
            </a:schemeClr>
          </a:solidFill>
        </p:spPr>
        <p:txBody>
          <a:bodyPr wrap="square" rtlCol="0">
            <a:spAutoFit/>
          </a:bodyPr>
          <a:lstStyle/>
          <a:p>
            <a:r>
              <a:rPr lang="hu-HU" sz="2000" dirty="0">
                <a:latin typeface="Arial Rounded MT Bold" panose="020F0704030504030204" pitchFamily="34" charset="0"/>
              </a:rPr>
              <a:t>A szétvágott állatok közötti átmenet, ősi szerződést megpecsételő rítus, ahol a felek jelzik, hogy ha megszegik a szövetséget, akkor vállalják az állatok sorsát. Isten, tüzeskemenceként átmegy a szétdarabolt állatok között, mintegy örök biztosítékot ad Ábrahámnak és általa nekünk, hogy Ő soha nem fogja megszegni az emberrel kötött szövetséget.</a:t>
            </a:r>
          </a:p>
        </p:txBody>
      </p:sp>
    </p:spTree>
    <p:extLst>
      <p:ext uri="{BB962C8B-B14F-4D97-AF65-F5344CB8AC3E}">
        <p14:creationId xmlns:p14="http://schemas.microsoft.com/office/powerpoint/2010/main" val="1311330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77EF99DD-7E1F-4D7C-BC82-80D7AC977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091" y="0"/>
            <a:ext cx="3999909" cy="6858000"/>
          </a:xfrm>
          <a:prstGeom prst="rect">
            <a:avLst/>
          </a:prstGeom>
        </p:spPr>
      </p:pic>
      <p:sp>
        <p:nvSpPr>
          <p:cNvPr id="4" name="Szövegdoboz 3">
            <a:extLst>
              <a:ext uri="{FF2B5EF4-FFF2-40B4-BE49-F238E27FC236}">
                <a16:creationId xmlns:a16="http://schemas.microsoft.com/office/drawing/2014/main" id="{0038FAE5-440A-4D57-83B5-1033F24AD711}"/>
              </a:ext>
            </a:extLst>
          </p:cNvPr>
          <p:cNvSpPr txBox="1"/>
          <p:nvPr/>
        </p:nvSpPr>
        <p:spPr>
          <a:xfrm>
            <a:off x="393896" y="1322363"/>
            <a:ext cx="4403188" cy="3170099"/>
          </a:xfrm>
          <a:prstGeom prst="rect">
            <a:avLst/>
          </a:prstGeom>
          <a:noFill/>
        </p:spPr>
        <p:txBody>
          <a:bodyPr wrap="square" rtlCol="0">
            <a:spAutoFit/>
          </a:bodyPr>
          <a:lstStyle/>
          <a:p>
            <a:r>
              <a:rPr lang="hu-HU" sz="2000" dirty="0">
                <a:latin typeface="Arial Rounded MT Bold" panose="020F0704030504030204" pitchFamily="34" charset="0"/>
              </a:rPr>
              <a:t>Szent Pál a hit </a:t>
            </a:r>
            <a:r>
              <a:rPr lang="hu-HU" sz="2000" dirty="0" err="1">
                <a:latin typeface="Arial Rounded MT Bold" panose="020F0704030504030204" pitchFamily="34" charset="0"/>
              </a:rPr>
              <a:t>atyjának</a:t>
            </a:r>
            <a:r>
              <a:rPr lang="hu-HU" sz="2000" dirty="0">
                <a:latin typeface="Arial Rounded MT Bold" panose="020F0704030504030204" pitchFamily="34" charset="0"/>
              </a:rPr>
              <a:t> nevezi Ábrahámot, mert a hite által vált kedvessé /</a:t>
            </a:r>
            <a:r>
              <a:rPr lang="hu-HU" sz="2000" dirty="0" err="1">
                <a:latin typeface="Arial Rounded MT Bold" panose="020F0704030504030204" pitchFamily="34" charset="0"/>
              </a:rPr>
              <a:t>megigazulttá</a:t>
            </a:r>
            <a:r>
              <a:rPr lang="hu-HU" sz="2000" dirty="0">
                <a:latin typeface="Arial Rounded MT Bold" panose="020F0704030504030204" pitchFamily="34" charset="0"/>
              </a:rPr>
              <a:t>/. Isten lépésről lépésre vezette őt, és ismertette meg akaratát. Nem könnyű hinnie abban, hogy népe körét elhagyva kövesse Isten akaratát az ismeretlenbe. Hogy gyermekük nem született, és mégis nagy néppé teszi őket Isten.</a:t>
            </a:r>
          </a:p>
        </p:txBody>
      </p:sp>
    </p:spTree>
    <p:extLst>
      <p:ext uri="{BB962C8B-B14F-4D97-AF65-F5344CB8AC3E}">
        <p14:creationId xmlns:p14="http://schemas.microsoft.com/office/powerpoint/2010/main" val="33760063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90178578-024D-4AB8-B0E4-5348A062D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24717" cy="6915693"/>
          </a:xfrm>
          <a:prstGeom prst="rect">
            <a:avLst/>
          </a:prstGeom>
        </p:spPr>
      </p:pic>
      <p:sp>
        <p:nvSpPr>
          <p:cNvPr id="9" name="Szövegdoboz 8">
            <a:extLst>
              <a:ext uri="{FF2B5EF4-FFF2-40B4-BE49-F238E27FC236}">
                <a16:creationId xmlns:a16="http://schemas.microsoft.com/office/drawing/2014/main" id="{9D726F85-6A42-444A-8E51-3B73DA0D1DF0}"/>
              </a:ext>
            </a:extLst>
          </p:cNvPr>
          <p:cNvSpPr txBox="1"/>
          <p:nvPr/>
        </p:nvSpPr>
        <p:spPr>
          <a:xfrm>
            <a:off x="5809957" y="487802"/>
            <a:ext cx="3123028" cy="5940088"/>
          </a:xfrm>
          <a:prstGeom prst="rect">
            <a:avLst/>
          </a:prstGeom>
          <a:noFill/>
        </p:spPr>
        <p:txBody>
          <a:bodyPr wrap="square" rtlCol="0">
            <a:spAutoFit/>
          </a:bodyPr>
          <a:lstStyle/>
          <a:p>
            <a:r>
              <a:rPr lang="hu-HU" sz="2000" dirty="0">
                <a:latin typeface="Arial Rounded MT Bold" panose="020F0704030504030204" pitchFamily="34" charset="0"/>
              </a:rPr>
              <a:t>Isten szövetséggel megpecsételt kapcsolata Jézus születéséig egy kétezer éves történet. Ez az idő a választott nép részéről egy időről-időre megújító szövetség Istennel és hűtlenségek sorozata. Ezzel szemben Isten hűsége töretlen. Mindenkor jelen van prófétái által, akik sokszor életük árán is hűségesen hirdetik Isten akaratát, mely gyakran nem egyezik az emberi elvárással.</a:t>
            </a:r>
          </a:p>
        </p:txBody>
      </p:sp>
    </p:spTree>
    <p:extLst>
      <p:ext uri="{BB962C8B-B14F-4D97-AF65-F5344CB8AC3E}">
        <p14:creationId xmlns:p14="http://schemas.microsoft.com/office/powerpoint/2010/main" val="12437220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EDBED195-7145-4926-BE79-57B595BE97B5}"/>
              </a:ext>
            </a:extLst>
          </p:cNvPr>
          <p:cNvSpPr txBox="1"/>
          <p:nvPr/>
        </p:nvSpPr>
        <p:spPr>
          <a:xfrm>
            <a:off x="0" y="295422"/>
            <a:ext cx="3165231" cy="3477875"/>
          </a:xfrm>
          <a:prstGeom prst="rect">
            <a:avLst/>
          </a:prstGeom>
          <a:noFill/>
        </p:spPr>
        <p:txBody>
          <a:bodyPr wrap="square" rtlCol="0">
            <a:spAutoFit/>
          </a:bodyPr>
          <a:lstStyle/>
          <a:p>
            <a:r>
              <a:rPr lang="hu-HU" sz="2000" dirty="0">
                <a:solidFill>
                  <a:schemeClr val="bg1"/>
                </a:solidFill>
                <a:latin typeface="Arial Rounded MT Bold" panose="020F0704030504030204" pitchFamily="34" charset="0"/>
              </a:rPr>
              <a:t>Ez alatt az idő alatt Isten fokozatosan nyilatkozik meg a választott nép számára, és egyre teljesebben  bontakozik ki a megígért Messiás személye a próféták tanúsága szerint, aki majd az idők teljességében fog eljönni.</a:t>
            </a:r>
          </a:p>
        </p:txBody>
      </p:sp>
      <p:pic>
        <p:nvPicPr>
          <p:cNvPr id="17" name="Kép 16">
            <a:extLst>
              <a:ext uri="{FF2B5EF4-FFF2-40B4-BE49-F238E27FC236}">
                <a16:creationId xmlns:a16="http://schemas.microsoft.com/office/drawing/2014/main" id="{A1904915-33EF-44B1-B1FF-3AB816CD93A7}"/>
              </a:ext>
            </a:extLst>
          </p:cNvPr>
          <p:cNvPicPr>
            <a:picLocks noChangeAspect="1"/>
          </p:cNvPicPr>
          <p:nvPr/>
        </p:nvPicPr>
        <p:blipFill rotWithShape="1">
          <a:blip r:embed="rId2">
            <a:extLst>
              <a:ext uri="{28A0092B-C50C-407E-A947-70E740481C1C}">
                <a14:useLocalDpi xmlns:a14="http://schemas.microsoft.com/office/drawing/2010/main" val="0"/>
              </a:ext>
            </a:extLst>
          </a:blip>
          <a:srcRect l="3485" r="6509"/>
          <a:stretch/>
        </p:blipFill>
        <p:spPr>
          <a:xfrm>
            <a:off x="0" y="0"/>
            <a:ext cx="6175718" cy="6861517"/>
          </a:xfrm>
          <a:prstGeom prst="rect">
            <a:avLst/>
          </a:prstGeom>
        </p:spPr>
      </p:pic>
      <p:sp>
        <p:nvSpPr>
          <p:cNvPr id="18" name="Szövegdoboz 17">
            <a:extLst>
              <a:ext uri="{FF2B5EF4-FFF2-40B4-BE49-F238E27FC236}">
                <a16:creationId xmlns:a16="http://schemas.microsoft.com/office/drawing/2014/main" id="{77AC5DEE-D24E-4F21-842E-19E05EF5E04D}"/>
              </a:ext>
            </a:extLst>
          </p:cNvPr>
          <p:cNvSpPr txBox="1"/>
          <p:nvPr/>
        </p:nvSpPr>
        <p:spPr>
          <a:xfrm>
            <a:off x="6330462" y="1097280"/>
            <a:ext cx="2630658" cy="4093428"/>
          </a:xfrm>
          <a:prstGeom prst="rect">
            <a:avLst/>
          </a:prstGeom>
          <a:noFill/>
        </p:spPr>
        <p:txBody>
          <a:bodyPr wrap="square" rtlCol="0">
            <a:spAutoFit/>
          </a:bodyPr>
          <a:lstStyle/>
          <a:p>
            <a:r>
              <a:rPr lang="hu-HU" sz="2000" dirty="0">
                <a:latin typeface="Arial Rounded MT Bold" panose="020F0704030504030204" pitchFamily="34" charset="0"/>
              </a:rPr>
              <a:t>A kétezer év alatt, Isten fokozatosan nyilatkozik meg a választott nép számára, és egyre teljesebben bontakozik ki a megigért Megváltó személye a próféták tanúsága szerint, aki majd az idők teljességében fog eljönni.</a:t>
            </a:r>
          </a:p>
        </p:txBody>
      </p:sp>
    </p:spTree>
    <p:extLst>
      <p:ext uri="{BB962C8B-B14F-4D97-AF65-F5344CB8AC3E}">
        <p14:creationId xmlns:p14="http://schemas.microsoft.com/office/powerpoint/2010/main" val="11532581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269299C3-A8EA-48AC-AEA5-12B8CEFD3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777740"/>
          </a:xfrm>
          <a:prstGeom prst="rect">
            <a:avLst/>
          </a:prstGeom>
        </p:spPr>
      </p:pic>
      <p:sp>
        <p:nvSpPr>
          <p:cNvPr id="4" name="Szövegdoboz 3">
            <a:extLst>
              <a:ext uri="{FF2B5EF4-FFF2-40B4-BE49-F238E27FC236}">
                <a16:creationId xmlns:a16="http://schemas.microsoft.com/office/drawing/2014/main" id="{89FD0449-A3B3-4B7D-8BBE-F7BE66306E06}"/>
              </a:ext>
            </a:extLst>
          </p:cNvPr>
          <p:cNvSpPr txBox="1"/>
          <p:nvPr/>
        </p:nvSpPr>
        <p:spPr>
          <a:xfrm>
            <a:off x="182880" y="5092505"/>
            <a:ext cx="8693834" cy="1631216"/>
          </a:xfrm>
          <a:prstGeom prst="rect">
            <a:avLst/>
          </a:prstGeom>
          <a:noFill/>
        </p:spPr>
        <p:txBody>
          <a:bodyPr wrap="square" rtlCol="0">
            <a:spAutoFit/>
          </a:bodyPr>
          <a:lstStyle/>
          <a:p>
            <a:r>
              <a:rPr lang="hu-HU" sz="2000" dirty="0">
                <a:latin typeface="Arial Rounded MT Bold" panose="020F0704030504030204" pitchFamily="34" charset="0"/>
              </a:rPr>
              <a:t>A Megváltóról alkotott kép Jézus korában egy elvilági hatalommal rendelkező: békét, jólétet, mindenki számára megelégedést biztosító uralkodó, melynek uralma soha nem ér véget. Természetesen a választott nép ellenségeit térdre kényszerítő uralkodó, aki biztosítja számukra a világ-uralmat.</a:t>
            </a:r>
          </a:p>
        </p:txBody>
      </p:sp>
    </p:spTree>
    <p:extLst>
      <p:ext uri="{BB962C8B-B14F-4D97-AF65-F5344CB8AC3E}">
        <p14:creationId xmlns:p14="http://schemas.microsoft.com/office/powerpoint/2010/main" val="26870612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F90301A5-3EF3-4843-B295-4F54781F3115}"/>
              </a:ext>
            </a:extLst>
          </p:cNvPr>
          <p:cNvPicPr>
            <a:picLocks noChangeAspect="1"/>
          </p:cNvPicPr>
          <p:nvPr/>
        </p:nvPicPr>
        <p:blipFill rotWithShape="1">
          <a:blip r:embed="rId2">
            <a:extLst>
              <a:ext uri="{28A0092B-C50C-407E-A947-70E740481C1C}">
                <a14:useLocalDpi xmlns:a14="http://schemas.microsoft.com/office/drawing/2010/main" val="0"/>
              </a:ext>
            </a:extLst>
          </a:blip>
          <a:srcRect l="24962" t="8632" r="22979" b="12410"/>
          <a:stretch/>
        </p:blipFill>
        <p:spPr>
          <a:xfrm>
            <a:off x="0" y="-98474"/>
            <a:ext cx="4626590" cy="6956474"/>
          </a:xfrm>
          <a:prstGeom prst="rect">
            <a:avLst/>
          </a:prstGeom>
        </p:spPr>
      </p:pic>
      <p:sp>
        <p:nvSpPr>
          <p:cNvPr id="4" name="Szövegdoboz 3">
            <a:extLst>
              <a:ext uri="{FF2B5EF4-FFF2-40B4-BE49-F238E27FC236}">
                <a16:creationId xmlns:a16="http://schemas.microsoft.com/office/drawing/2014/main" id="{EDE591F1-EB7D-4DA2-A2E2-DB67B35FDD03}"/>
              </a:ext>
            </a:extLst>
          </p:cNvPr>
          <p:cNvSpPr txBox="1"/>
          <p:nvPr/>
        </p:nvSpPr>
        <p:spPr>
          <a:xfrm>
            <a:off x="4825218" y="1533378"/>
            <a:ext cx="4093699" cy="3477875"/>
          </a:xfrm>
          <a:prstGeom prst="rect">
            <a:avLst/>
          </a:prstGeom>
          <a:noFill/>
        </p:spPr>
        <p:txBody>
          <a:bodyPr wrap="square" rtlCol="0">
            <a:spAutoFit/>
          </a:bodyPr>
          <a:lstStyle/>
          <a:p>
            <a:r>
              <a:rPr lang="hu-HU" sz="2000" dirty="0">
                <a:latin typeface="Arial Rounded MT Bold" panose="020F0704030504030204" pitchFamily="34" charset="0"/>
              </a:rPr>
              <a:t>Talán számunkra sem ismeretlen ez az életérzés, bár logikátlan, mégis létező vágy, mely mindenkor mobilizálható. Ennek ismeretében talán érthető /persze, amit emberileg ebből képesek vagyunk megérteni/, hogy Jézus miért jött el szegényen, </a:t>
            </a:r>
            <a:r>
              <a:rPr lang="hu-HU" sz="2000" dirty="0" err="1">
                <a:latin typeface="Arial Rounded MT Bold" panose="020F0704030504030204" pitchFamily="34" charset="0"/>
              </a:rPr>
              <a:t>eszköztelenül</a:t>
            </a:r>
            <a:r>
              <a:rPr lang="hu-HU" sz="2000" dirty="0">
                <a:latin typeface="Arial Rounded MT Bold" panose="020F0704030504030204" pitchFamily="34" charset="0"/>
              </a:rPr>
              <a:t> és engedte kiszolgáltatni magát az embernek.</a:t>
            </a:r>
          </a:p>
        </p:txBody>
      </p:sp>
    </p:spTree>
    <p:extLst>
      <p:ext uri="{BB962C8B-B14F-4D97-AF65-F5344CB8AC3E}">
        <p14:creationId xmlns:p14="http://schemas.microsoft.com/office/powerpoint/2010/main" val="26668504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D27F5EE-A57A-4347-B018-C5BAD8191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8"/>
            <a:ext cx="5489038" cy="6861298"/>
          </a:xfrm>
          <a:prstGeom prst="rect">
            <a:avLst/>
          </a:prstGeom>
        </p:spPr>
      </p:pic>
      <p:sp>
        <p:nvSpPr>
          <p:cNvPr id="5" name="Szövegdoboz 4">
            <a:extLst>
              <a:ext uri="{FF2B5EF4-FFF2-40B4-BE49-F238E27FC236}">
                <a16:creationId xmlns:a16="http://schemas.microsoft.com/office/drawing/2014/main" id="{CBD62BAA-CB91-45A9-9683-41F662122856}"/>
              </a:ext>
            </a:extLst>
          </p:cNvPr>
          <p:cNvSpPr txBox="1"/>
          <p:nvPr/>
        </p:nvSpPr>
        <p:spPr>
          <a:xfrm>
            <a:off x="5809958" y="1280160"/>
            <a:ext cx="3165230" cy="3785652"/>
          </a:xfrm>
          <a:prstGeom prst="rect">
            <a:avLst/>
          </a:prstGeom>
          <a:noFill/>
        </p:spPr>
        <p:txBody>
          <a:bodyPr wrap="square" rtlCol="0">
            <a:spAutoFit/>
          </a:bodyPr>
          <a:lstStyle/>
          <a:p>
            <a:r>
              <a:rPr lang="hu-HU" sz="2000" dirty="0">
                <a:latin typeface="Arial Rounded MT Bold" panose="020F0704030504030204" pitchFamily="34" charset="0"/>
              </a:rPr>
              <a:t>Az apostolok közül Péter megvallja, hogy Jézus az Isten fölkentje, de Jézus szenvedésére vonatkozó kijelentésére a reakciója: „Uram, ez nem történhet meg.” Mire Jézus –”távozz tőlem sátán, mert nem az Isten dolgaival törődsz, hanem az emberekével!”</a:t>
            </a:r>
          </a:p>
        </p:txBody>
      </p:sp>
    </p:spTree>
    <p:extLst>
      <p:ext uri="{BB962C8B-B14F-4D97-AF65-F5344CB8AC3E}">
        <p14:creationId xmlns:p14="http://schemas.microsoft.com/office/powerpoint/2010/main" val="24667915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0081DB0B-77B9-4D65-B608-706CB9668CC3}"/>
              </a:ext>
            </a:extLst>
          </p:cNvPr>
          <p:cNvPicPr>
            <a:picLocks noChangeAspect="1"/>
          </p:cNvPicPr>
          <p:nvPr/>
        </p:nvPicPr>
        <p:blipFill rotWithShape="1">
          <a:blip r:embed="rId2">
            <a:extLst>
              <a:ext uri="{28A0092B-C50C-407E-A947-70E740481C1C}">
                <a14:useLocalDpi xmlns:a14="http://schemas.microsoft.com/office/drawing/2010/main" val="0"/>
              </a:ext>
            </a:extLst>
          </a:blip>
          <a:srcRect t="5337" b="5337"/>
          <a:stretch/>
        </p:blipFill>
        <p:spPr>
          <a:xfrm>
            <a:off x="0" y="0"/>
            <a:ext cx="9151964" cy="5416062"/>
          </a:xfrm>
          <a:prstGeom prst="rect">
            <a:avLst/>
          </a:prstGeom>
        </p:spPr>
      </p:pic>
      <p:sp>
        <p:nvSpPr>
          <p:cNvPr id="6" name="Szövegdoboz 5">
            <a:extLst>
              <a:ext uri="{FF2B5EF4-FFF2-40B4-BE49-F238E27FC236}">
                <a16:creationId xmlns:a16="http://schemas.microsoft.com/office/drawing/2014/main" id="{F01F3718-110B-4F1A-8779-8906168602D5}"/>
              </a:ext>
            </a:extLst>
          </p:cNvPr>
          <p:cNvSpPr txBox="1"/>
          <p:nvPr/>
        </p:nvSpPr>
        <p:spPr>
          <a:xfrm>
            <a:off x="-7964" y="5106574"/>
            <a:ext cx="9151964" cy="1631216"/>
          </a:xfrm>
          <a:prstGeom prst="rect">
            <a:avLst/>
          </a:prstGeom>
          <a:solidFill>
            <a:schemeClr val="bg1">
              <a:lumMod val="95000"/>
            </a:schemeClr>
          </a:solidFill>
        </p:spPr>
        <p:txBody>
          <a:bodyPr wrap="square" rtlCol="0">
            <a:spAutoFit/>
          </a:bodyPr>
          <a:lstStyle/>
          <a:p>
            <a:r>
              <a:rPr lang="hu-HU" sz="2000" dirty="0">
                <a:latin typeface="Arial Rounded MT Bold" panose="020F0704030504030204" pitchFamily="34" charset="0"/>
              </a:rPr>
              <a:t>A vasárnapi evangélium a színeváltozás hegyére visz fel bennünket, ahova Jézus megy Péter, János és Jakab kíséretében. „Jézus, míg imádkozott, </a:t>
            </a:r>
            <a:r>
              <a:rPr lang="hu-HU" sz="2000" dirty="0" err="1">
                <a:latin typeface="Arial Rounded MT Bold" panose="020F0704030504030204" pitchFamily="34" charset="0"/>
              </a:rPr>
              <a:t>külseje</a:t>
            </a:r>
            <a:r>
              <a:rPr lang="hu-HU" sz="2000" dirty="0">
                <a:latin typeface="Arial Rounded MT Bold" panose="020F0704030504030204" pitchFamily="34" charset="0"/>
              </a:rPr>
              <a:t> teljesen átváltozott, ruhája fehér lett és ragyogó. És íme, két férfi beszélgetett vele: Mózes és illés. </a:t>
            </a:r>
            <a:r>
              <a:rPr lang="hu-HU" dirty="0">
                <a:latin typeface="Arial Rounded MT Bold" panose="020F0704030504030204" pitchFamily="34" charset="0"/>
              </a:rPr>
              <a:t>Lk9, 29-30 </a:t>
            </a:r>
            <a:r>
              <a:rPr lang="hu-HU" sz="2000" dirty="0">
                <a:latin typeface="Arial Rounded MT Bold" panose="020F0704030504030204" pitchFamily="34" charset="0"/>
              </a:rPr>
              <a:t>/Mózes és Illés a két nagy közvetítő az Ószövetségben./</a:t>
            </a:r>
          </a:p>
        </p:txBody>
      </p:sp>
    </p:spTree>
    <p:extLst>
      <p:ext uri="{BB962C8B-B14F-4D97-AF65-F5344CB8AC3E}">
        <p14:creationId xmlns:p14="http://schemas.microsoft.com/office/powerpoint/2010/main" val="32084791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36BDF999-1925-43F7-84EE-A46D70FE29A5}"/>
              </a:ext>
            </a:extLst>
          </p:cNvPr>
          <p:cNvPicPr>
            <a:picLocks noChangeAspect="1"/>
          </p:cNvPicPr>
          <p:nvPr/>
        </p:nvPicPr>
        <p:blipFill rotWithShape="1">
          <a:blip r:embed="rId2">
            <a:extLst>
              <a:ext uri="{28A0092B-C50C-407E-A947-70E740481C1C}">
                <a14:useLocalDpi xmlns:a14="http://schemas.microsoft.com/office/drawing/2010/main" val="0"/>
              </a:ext>
            </a:extLst>
          </a:blip>
          <a:srcRect t="4383" b="10585"/>
          <a:stretch/>
        </p:blipFill>
        <p:spPr>
          <a:xfrm>
            <a:off x="0" y="0"/>
            <a:ext cx="9144000" cy="5458264"/>
          </a:xfrm>
          <a:prstGeom prst="rect">
            <a:avLst/>
          </a:prstGeom>
        </p:spPr>
      </p:pic>
      <p:sp>
        <p:nvSpPr>
          <p:cNvPr id="6" name="Szövegdoboz 5">
            <a:extLst>
              <a:ext uri="{FF2B5EF4-FFF2-40B4-BE49-F238E27FC236}">
                <a16:creationId xmlns:a16="http://schemas.microsoft.com/office/drawing/2014/main" id="{1CDDAE35-D680-41E6-B106-E4FBCCF1DD98}"/>
              </a:ext>
            </a:extLst>
          </p:cNvPr>
          <p:cNvSpPr txBox="1"/>
          <p:nvPr/>
        </p:nvSpPr>
        <p:spPr>
          <a:xfrm>
            <a:off x="140677" y="5627076"/>
            <a:ext cx="9003323" cy="1015663"/>
          </a:xfrm>
          <a:prstGeom prst="rect">
            <a:avLst/>
          </a:prstGeom>
          <a:noFill/>
        </p:spPr>
        <p:txBody>
          <a:bodyPr wrap="square" rtlCol="0">
            <a:spAutoFit/>
          </a:bodyPr>
          <a:lstStyle/>
          <a:p>
            <a:r>
              <a:rPr lang="hu-HU" sz="2000" dirty="0">
                <a:latin typeface="Arial Rounded MT Bold" panose="020F0704030504030204" pitchFamily="34" charset="0"/>
              </a:rPr>
              <a:t>„Megdicsőülten jelentek meg és haláláról beszélgettek, amelyet Jeruzsálemben kell majd elszenvednie. Pétert és társait elnyomta az álom.” </a:t>
            </a:r>
            <a:r>
              <a:rPr lang="hu-HU" dirty="0">
                <a:latin typeface="Arial Rounded MT Bold" panose="020F0704030504030204" pitchFamily="34" charset="0"/>
              </a:rPr>
              <a:t>Lk9,30-32</a:t>
            </a:r>
            <a:r>
              <a:rPr lang="hu-HU" sz="2000" dirty="0">
                <a:latin typeface="Arial Rounded MT Bold" panose="020F0704030504030204" pitchFamily="34" charset="0"/>
              </a:rPr>
              <a:t> /a természetfelettivel való találkozás jele az álom./</a:t>
            </a:r>
          </a:p>
        </p:txBody>
      </p:sp>
    </p:spTree>
    <p:extLst>
      <p:ext uri="{BB962C8B-B14F-4D97-AF65-F5344CB8AC3E}">
        <p14:creationId xmlns:p14="http://schemas.microsoft.com/office/powerpoint/2010/main" val="13527209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073FE5E-EABE-447B-918C-8153AC0BD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61460" cy="6904533"/>
          </a:xfrm>
          <a:prstGeom prst="rect">
            <a:avLst/>
          </a:prstGeom>
        </p:spPr>
      </p:pic>
      <p:sp>
        <p:nvSpPr>
          <p:cNvPr id="4" name="Szövegdoboz 3">
            <a:extLst>
              <a:ext uri="{FF2B5EF4-FFF2-40B4-BE49-F238E27FC236}">
                <a16:creationId xmlns:a16="http://schemas.microsoft.com/office/drawing/2014/main" id="{A25D0622-5EDB-463A-9230-029B72375F59}"/>
              </a:ext>
            </a:extLst>
          </p:cNvPr>
          <p:cNvSpPr txBox="1"/>
          <p:nvPr/>
        </p:nvSpPr>
        <p:spPr>
          <a:xfrm>
            <a:off x="5706762" y="1237957"/>
            <a:ext cx="3221502" cy="3785652"/>
          </a:xfrm>
          <a:prstGeom prst="rect">
            <a:avLst/>
          </a:prstGeom>
          <a:noFill/>
        </p:spPr>
        <p:txBody>
          <a:bodyPr wrap="square" rtlCol="0">
            <a:spAutoFit/>
          </a:bodyPr>
          <a:lstStyle/>
          <a:p>
            <a:r>
              <a:rPr lang="hu-HU" sz="2000" dirty="0">
                <a:latin typeface="Arial Rounded MT Bold" panose="020F0704030504030204" pitchFamily="34" charset="0"/>
              </a:rPr>
              <a:t>„Amikor fölébredtek, látták dicsőségét, és mellette a két férfit. Ezek már épp menni készültek. Péter így szólt Jézushoz: „Mester, jó nekünk itt lenni! Csinálunk három sátrat, neked egyet, Mózesnek egyet és Illésnek egyet.” Nem tudta, hogy mit beszél.” </a:t>
            </a:r>
            <a:r>
              <a:rPr lang="hu-HU" dirty="0">
                <a:latin typeface="Arial Rounded MT Bold" panose="020F0704030504030204" pitchFamily="34" charset="0"/>
              </a:rPr>
              <a:t>Lk9, 33</a:t>
            </a:r>
          </a:p>
        </p:txBody>
      </p:sp>
    </p:spTree>
    <p:extLst>
      <p:ext uri="{BB962C8B-B14F-4D97-AF65-F5344CB8AC3E}">
        <p14:creationId xmlns:p14="http://schemas.microsoft.com/office/powerpoint/2010/main" val="30062263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1FF3E1A-D529-40E4-9960-19B42A52EA54}"/>
              </a:ext>
            </a:extLst>
          </p:cNvPr>
          <p:cNvPicPr>
            <a:picLocks noChangeAspect="1"/>
          </p:cNvPicPr>
          <p:nvPr/>
        </p:nvPicPr>
        <p:blipFill rotWithShape="1">
          <a:blip r:embed="rId2">
            <a:extLst>
              <a:ext uri="{28A0092B-C50C-407E-A947-70E740481C1C}">
                <a14:useLocalDpi xmlns:a14="http://schemas.microsoft.com/office/drawing/2010/main" val="0"/>
              </a:ext>
            </a:extLst>
          </a:blip>
          <a:srcRect t="4126" b="7459"/>
          <a:stretch/>
        </p:blipFill>
        <p:spPr>
          <a:xfrm>
            <a:off x="0" y="0"/>
            <a:ext cx="9144000" cy="5403217"/>
          </a:xfrm>
          <a:prstGeom prst="rect">
            <a:avLst/>
          </a:prstGeom>
        </p:spPr>
      </p:pic>
      <p:sp>
        <p:nvSpPr>
          <p:cNvPr id="4" name="Szövegdoboz 3">
            <a:extLst>
              <a:ext uri="{FF2B5EF4-FFF2-40B4-BE49-F238E27FC236}">
                <a16:creationId xmlns:a16="http://schemas.microsoft.com/office/drawing/2014/main" id="{F24D8E1D-6062-4AF0-9BC7-CAC9E4825678}"/>
              </a:ext>
            </a:extLst>
          </p:cNvPr>
          <p:cNvSpPr txBox="1"/>
          <p:nvPr/>
        </p:nvSpPr>
        <p:spPr>
          <a:xfrm>
            <a:off x="126331" y="5403217"/>
            <a:ext cx="8891337" cy="1323439"/>
          </a:xfrm>
          <a:prstGeom prst="rect">
            <a:avLst/>
          </a:prstGeom>
          <a:noFill/>
        </p:spPr>
        <p:txBody>
          <a:bodyPr wrap="square" rtlCol="0">
            <a:spAutoFit/>
          </a:bodyPr>
          <a:lstStyle/>
          <a:p>
            <a:r>
              <a:rPr lang="hu-HU" sz="2000" dirty="0">
                <a:latin typeface="Arial Rounded MT Bold" panose="020F0704030504030204" pitchFamily="34" charset="0"/>
              </a:rPr>
              <a:t>A nagyböjt első hetének az összeállításában az utolsó gondolat az volt, hogy Jézus élete, tanítása, megváltó halála és feltámadása az Istent hozta el a világba. Istennel ajándékozta meg az embert, mintegy felemelve a Szentháromság közösségébe.</a:t>
            </a:r>
          </a:p>
        </p:txBody>
      </p:sp>
    </p:spTree>
    <p:extLst>
      <p:ext uri="{BB962C8B-B14F-4D97-AF65-F5344CB8AC3E}">
        <p14:creationId xmlns:p14="http://schemas.microsoft.com/office/powerpoint/2010/main" val="9288159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8F8E9380-44F6-44F1-A176-166B8E1797FA}"/>
              </a:ext>
            </a:extLst>
          </p:cNvPr>
          <p:cNvPicPr>
            <a:picLocks noChangeAspect="1"/>
          </p:cNvPicPr>
          <p:nvPr/>
        </p:nvPicPr>
        <p:blipFill rotWithShape="1">
          <a:blip r:embed="rId2">
            <a:extLst>
              <a:ext uri="{28A0092B-C50C-407E-A947-70E740481C1C}">
                <a14:useLocalDpi xmlns:a14="http://schemas.microsoft.com/office/drawing/2010/main" val="0"/>
              </a:ext>
            </a:extLst>
          </a:blip>
          <a:srcRect t="7569" b="11010"/>
          <a:stretch/>
        </p:blipFill>
        <p:spPr>
          <a:xfrm>
            <a:off x="0" y="0"/>
            <a:ext cx="9200271" cy="4994031"/>
          </a:xfrm>
          <a:prstGeom prst="rect">
            <a:avLst/>
          </a:prstGeom>
        </p:spPr>
      </p:pic>
      <p:sp>
        <p:nvSpPr>
          <p:cNvPr id="4" name="Szövegdoboz 3">
            <a:extLst>
              <a:ext uri="{FF2B5EF4-FFF2-40B4-BE49-F238E27FC236}">
                <a16:creationId xmlns:a16="http://schemas.microsoft.com/office/drawing/2014/main" id="{D666A58B-52E0-43ED-8E60-239376ADF4E3}"/>
              </a:ext>
            </a:extLst>
          </p:cNvPr>
          <p:cNvSpPr txBox="1"/>
          <p:nvPr/>
        </p:nvSpPr>
        <p:spPr>
          <a:xfrm>
            <a:off x="267285" y="5064369"/>
            <a:ext cx="8665699" cy="1631216"/>
          </a:xfrm>
          <a:prstGeom prst="rect">
            <a:avLst/>
          </a:prstGeom>
          <a:noFill/>
        </p:spPr>
        <p:txBody>
          <a:bodyPr wrap="square" rtlCol="0">
            <a:spAutoFit/>
          </a:bodyPr>
          <a:lstStyle/>
          <a:p>
            <a:r>
              <a:rPr lang="hu-HU" sz="2000" dirty="0">
                <a:latin typeface="Arial Rounded MT Bold" panose="020F0704030504030204" pitchFamily="34" charset="0"/>
              </a:rPr>
              <a:t>„Miközben ezt mondta, felhő támadt, és elborította őket. Féltek amikor a felhőbe jutottak. /A felhőben lenni, az Ószövetségben egyenlő az Isten jelenlétével/ A felhőből szózat hallatszott: „Ez az én választott Fiam, őt hallgassátok!” Amikor a szózat elhangzott Jézus egyedül volt.” </a:t>
            </a:r>
            <a:r>
              <a:rPr lang="hu-HU" dirty="0">
                <a:latin typeface="Arial Rounded MT Bold" panose="020F0704030504030204" pitchFamily="34" charset="0"/>
              </a:rPr>
              <a:t>Lk9,34-35</a:t>
            </a:r>
          </a:p>
        </p:txBody>
      </p:sp>
    </p:spTree>
    <p:extLst>
      <p:ext uri="{BB962C8B-B14F-4D97-AF65-F5344CB8AC3E}">
        <p14:creationId xmlns:p14="http://schemas.microsoft.com/office/powerpoint/2010/main" val="28717619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B6288EBE-A785-471B-8A2C-7F0051E1C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232" y="0"/>
            <a:ext cx="3784768" cy="6858000"/>
          </a:xfrm>
          <a:prstGeom prst="rect">
            <a:avLst/>
          </a:prstGeom>
        </p:spPr>
      </p:pic>
      <p:sp>
        <p:nvSpPr>
          <p:cNvPr id="6" name="Szövegdoboz 5">
            <a:extLst>
              <a:ext uri="{FF2B5EF4-FFF2-40B4-BE49-F238E27FC236}">
                <a16:creationId xmlns:a16="http://schemas.microsoft.com/office/drawing/2014/main" id="{5DA8D819-5C5C-41BC-81B9-1DE1E22A582F}"/>
              </a:ext>
            </a:extLst>
          </p:cNvPr>
          <p:cNvSpPr txBox="1"/>
          <p:nvPr/>
        </p:nvSpPr>
        <p:spPr>
          <a:xfrm>
            <a:off x="829994" y="1758462"/>
            <a:ext cx="3643532" cy="2554545"/>
          </a:xfrm>
          <a:prstGeom prst="rect">
            <a:avLst/>
          </a:prstGeom>
          <a:noFill/>
        </p:spPr>
        <p:txBody>
          <a:bodyPr wrap="square" rtlCol="0">
            <a:spAutoFit/>
          </a:bodyPr>
          <a:lstStyle/>
          <a:p>
            <a:r>
              <a:rPr lang="hu-HU" sz="2000" dirty="0">
                <a:latin typeface="Arial Rounded MT Bold" panose="020F0704030504030204" pitchFamily="34" charset="0"/>
              </a:rPr>
              <a:t>Mózes és Illés eltűnik </a:t>
            </a:r>
            <a:r>
              <a:rPr lang="hu-HU" sz="2000" dirty="0" err="1">
                <a:latin typeface="Arial Rounded MT Bold" panose="020F0704030504030204" pitchFamily="34" charset="0"/>
              </a:rPr>
              <a:t>előlük</a:t>
            </a:r>
            <a:r>
              <a:rPr lang="hu-HU" sz="2000" dirty="0">
                <a:latin typeface="Arial Rounded MT Bold" panose="020F0704030504030204" pitchFamily="34" charset="0"/>
              </a:rPr>
              <a:t>. Csak Jézus marad egyedül. Jelezvén, hogy a két meghatározó próféta küldetése ezennel befejeződött, vége az Ószövetségnek, valami új kezdődik Jézussal.</a:t>
            </a:r>
          </a:p>
        </p:txBody>
      </p:sp>
    </p:spTree>
    <p:extLst>
      <p:ext uri="{BB962C8B-B14F-4D97-AF65-F5344CB8AC3E}">
        <p14:creationId xmlns:p14="http://schemas.microsoft.com/office/powerpoint/2010/main" val="19954674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7D3F833-2FD4-46FD-84ED-CA1E65EFC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71426" cy="6858000"/>
          </a:xfrm>
          <a:prstGeom prst="rect">
            <a:avLst/>
          </a:prstGeom>
        </p:spPr>
      </p:pic>
      <p:sp>
        <p:nvSpPr>
          <p:cNvPr id="4" name="Szövegdoboz 3">
            <a:extLst>
              <a:ext uri="{FF2B5EF4-FFF2-40B4-BE49-F238E27FC236}">
                <a16:creationId xmlns:a16="http://schemas.microsoft.com/office/drawing/2014/main" id="{80B8812B-DB9A-4FF8-B907-5200C8D1E68E}"/>
              </a:ext>
            </a:extLst>
          </p:cNvPr>
          <p:cNvSpPr txBox="1"/>
          <p:nvPr/>
        </p:nvSpPr>
        <p:spPr>
          <a:xfrm>
            <a:off x="5219114" y="1392701"/>
            <a:ext cx="3545058" cy="3785652"/>
          </a:xfrm>
          <a:prstGeom prst="rect">
            <a:avLst/>
          </a:prstGeom>
          <a:noFill/>
        </p:spPr>
        <p:txBody>
          <a:bodyPr wrap="square" rtlCol="0">
            <a:spAutoFit/>
          </a:bodyPr>
          <a:lstStyle/>
          <a:p>
            <a:r>
              <a:rPr lang="hu-HU" sz="2000" dirty="0">
                <a:latin typeface="Arial Rounded MT Bold" panose="020F0704030504030204" pitchFamily="34" charset="0"/>
              </a:rPr>
              <a:t>Nem értik és egyenlőre  nem tudják felfogni Jézus szenvedését és halálát, hiszen ez minden eddigi reményüket romba dönti. De az égi szózat majd később értelmet nyer, és megerősíti őket  a hitben és mind abban a küzdelemben, ami  vár rájuk, de akkor majd ők erősítik meg testvéreiket.</a:t>
            </a:r>
          </a:p>
        </p:txBody>
      </p:sp>
    </p:spTree>
    <p:extLst>
      <p:ext uri="{BB962C8B-B14F-4D97-AF65-F5344CB8AC3E}">
        <p14:creationId xmlns:p14="http://schemas.microsoft.com/office/powerpoint/2010/main" val="2878954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CAD84F7D-B4D8-4C65-8317-45FD3D76A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1495"/>
          </a:xfrm>
          <a:prstGeom prst="rect">
            <a:avLst/>
          </a:prstGeom>
        </p:spPr>
      </p:pic>
      <p:sp>
        <p:nvSpPr>
          <p:cNvPr id="6" name="Szövegdoboz 5">
            <a:extLst>
              <a:ext uri="{FF2B5EF4-FFF2-40B4-BE49-F238E27FC236}">
                <a16:creationId xmlns:a16="http://schemas.microsoft.com/office/drawing/2014/main" id="{714A3987-6F46-4868-88F2-E372DFC944E2}"/>
              </a:ext>
            </a:extLst>
          </p:cNvPr>
          <p:cNvSpPr txBox="1"/>
          <p:nvPr/>
        </p:nvSpPr>
        <p:spPr>
          <a:xfrm>
            <a:off x="351692" y="5275385"/>
            <a:ext cx="8679766" cy="1323439"/>
          </a:xfrm>
          <a:prstGeom prst="rect">
            <a:avLst/>
          </a:prstGeom>
          <a:noFill/>
        </p:spPr>
        <p:txBody>
          <a:bodyPr wrap="square" rtlCol="0">
            <a:spAutoFit/>
          </a:bodyPr>
          <a:lstStyle/>
          <a:p>
            <a:r>
              <a:rPr lang="hu-HU" sz="2000" dirty="0">
                <a:latin typeface="Arial Rounded MT Bold" panose="020F0704030504030204" pitchFamily="34" charset="0"/>
              </a:rPr>
              <a:t>Életünk sokszor értelmetlennek tűnő és kibogozhatatlan történéseiben megerősítést kapunk, ha a Gondviselésben bízunk. Ha elegendő a hitünk és türelmünk, választ és erőt kapunk a továbbjutáshoz, mert a „Felhőből” nekünk is megnyilatkozik az Atya.</a:t>
            </a:r>
          </a:p>
        </p:txBody>
      </p:sp>
    </p:spTree>
    <p:extLst>
      <p:ext uri="{BB962C8B-B14F-4D97-AF65-F5344CB8AC3E}">
        <p14:creationId xmlns:p14="http://schemas.microsoft.com/office/powerpoint/2010/main" val="38386498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22D9E680-59D8-4E31-A7A5-94829520F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4" name="Szövegdoboz 3">
            <a:extLst>
              <a:ext uri="{FF2B5EF4-FFF2-40B4-BE49-F238E27FC236}">
                <a16:creationId xmlns:a16="http://schemas.microsoft.com/office/drawing/2014/main" id="{08FD5F34-4ACB-4960-A574-55B63BA17B15}"/>
              </a:ext>
            </a:extLst>
          </p:cNvPr>
          <p:cNvSpPr txBox="1"/>
          <p:nvPr/>
        </p:nvSpPr>
        <p:spPr>
          <a:xfrm>
            <a:off x="5387926" y="196948"/>
            <a:ext cx="3545059" cy="6555641"/>
          </a:xfrm>
          <a:prstGeom prst="rect">
            <a:avLst/>
          </a:prstGeom>
          <a:noFill/>
        </p:spPr>
        <p:txBody>
          <a:bodyPr wrap="square" rtlCol="0">
            <a:spAutoFit/>
          </a:bodyPr>
          <a:lstStyle/>
          <a:p>
            <a:r>
              <a:rPr lang="hu-HU" sz="2000" dirty="0">
                <a:latin typeface="Arial Rounded MT Bold" panose="020F0704030504030204" pitchFamily="34" charset="0"/>
              </a:rPr>
              <a:t>A nagyböjt egy újabb lehetőség, hogy találkozzam a Megváltóval, csak szenteljek figyelmet és időt az Ő akaratának a felismeréséhez, hogy az életem megoldatlan kérdéseire, sokszor talán jelentéktelenek tűnő eseményeire, megoldást találjak, melyek akadályozzák az Isten és az emberekkel való kapcsolatomat. Legyen bátorságom felmenni   a színeváltozás hegyére, hogy megtaláljam azt a békét, melyet csak Ő </a:t>
            </a:r>
            <a:r>
              <a:rPr lang="hu-HU" sz="2000">
                <a:latin typeface="Arial Rounded MT Bold" panose="020F0704030504030204" pitchFamily="34" charset="0"/>
              </a:rPr>
              <a:t>tud megadni! </a:t>
            </a:r>
            <a:r>
              <a:rPr lang="hu-HU" sz="2000" dirty="0">
                <a:latin typeface="Arial Rounded MT Bold" panose="020F0704030504030204" pitchFamily="34" charset="0"/>
              </a:rPr>
              <a:t>Mert Isten ugyanaz tegnap, ma és mindörökké.</a:t>
            </a:r>
          </a:p>
        </p:txBody>
      </p:sp>
    </p:spTree>
    <p:extLst>
      <p:ext uri="{BB962C8B-B14F-4D97-AF65-F5344CB8AC3E}">
        <p14:creationId xmlns:p14="http://schemas.microsoft.com/office/powerpoint/2010/main" val="4069966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7FB1573B-8F5C-4CED-B8EC-23C5493F3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22467" cy="6858000"/>
          </a:xfrm>
          <a:prstGeom prst="rect">
            <a:avLst/>
          </a:prstGeom>
        </p:spPr>
      </p:pic>
      <p:sp>
        <p:nvSpPr>
          <p:cNvPr id="4" name="Szövegdoboz 3">
            <a:extLst>
              <a:ext uri="{FF2B5EF4-FFF2-40B4-BE49-F238E27FC236}">
                <a16:creationId xmlns:a16="http://schemas.microsoft.com/office/drawing/2014/main" id="{FE0FB13F-B61A-47C9-856C-55C9CF442491}"/>
              </a:ext>
            </a:extLst>
          </p:cNvPr>
          <p:cNvSpPr txBox="1"/>
          <p:nvPr/>
        </p:nvSpPr>
        <p:spPr>
          <a:xfrm>
            <a:off x="6918158" y="505326"/>
            <a:ext cx="2141621" cy="4708981"/>
          </a:xfrm>
          <a:prstGeom prst="rect">
            <a:avLst/>
          </a:prstGeom>
          <a:noFill/>
        </p:spPr>
        <p:txBody>
          <a:bodyPr wrap="square" rtlCol="0">
            <a:spAutoFit/>
          </a:bodyPr>
          <a:lstStyle/>
          <a:p>
            <a:r>
              <a:rPr lang="hu-HU" sz="2000" dirty="0">
                <a:latin typeface="Arial Rounded MT Bold" panose="020F0704030504030204" pitchFamily="34" charset="0"/>
              </a:rPr>
              <a:t>Jézus megtestesülése beteljesítette mindazt, amit az Ószövetség évezredek óta hirdetett és hordozott. Jelesül, hogy Istennek mindennél fontosabb az ember és annak valódi jóléte.</a:t>
            </a:r>
          </a:p>
        </p:txBody>
      </p:sp>
    </p:spTree>
    <p:extLst>
      <p:ext uri="{BB962C8B-B14F-4D97-AF65-F5344CB8AC3E}">
        <p14:creationId xmlns:p14="http://schemas.microsoft.com/office/powerpoint/2010/main" val="1957962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16BD1E5E-0586-473A-9B35-BDCE7AA9B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55317"/>
          </a:xfrm>
          <a:prstGeom prst="rect">
            <a:avLst/>
          </a:prstGeom>
        </p:spPr>
      </p:pic>
      <p:sp>
        <p:nvSpPr>
          <p:cNvPr id="6" name="Szövegdoboz 5">
            <a:extLst>
              <a:ext uri="{FF2B5EF4-FFF2-40B4-BE49-F238E27FC236}">
                <a16:creationId xmlns:a16="http://schemas.microsoft.com/office/drawing/2014/main" id="{EEA255E8-96CC-46E9-8BAE-71BC3D69521A}"/>
              </a:ext>
            </a:extLst>
          </p:cNvPr>
          <p:cNvSpPr txBox="1"/>
          <p:nvPr/>
        </p:nvSpPr>
        <p:spPr>
          <a:xfrm>
            <a:off x="3236495" y="228600"/>
            <a:ext cx="5666873" cy="1631216"/>
          </a:xfrm>
          <a:prstGeom prst="rect">
            <a:avLst/>
          </a:prstGeom>
          <a:noFill/>
        </p:spPr>
        <p:txBody>
          <a:bodyPr wrap="square" rtlCol="0">
            <a:spAutoFit/>
          </a:bodyPr>
          <a:lstStyle/>
          <a:p>
            <a:r>
              <a:rPr lang="hu-HU" sz="2000" dirty="0">
                <a:solidFill>
                  <a:schemeClr val="bg1"/>
                </a:solidFill>
                <a:latin typeface="Arial Rounded MT Bold" panose="020F0704030504030204" pitchFamily="34" charset="0"/>
              </a:rPr>
              <a:t>A vasárnapi olvasmányban arról hallunk, hogy Isten szövetséget köt az emberrel Ábrahám személyében, akit elhív népe köréből, hogy kinyilatkoztassa magát, az embernek.</a:t>
            </a:r>
          </a:p>
        </p:txBody>
      </p:sp>
    </p:spTree>
    <p:extLst>
      <p:ext uri="{BB962C8B-B14F-4D97-AF65-F5344CB8AC3E}">
        <p14:creationId xmlns:p14="http://schemas.microsoft.com/office/powerpoint/2010/main" val="4773434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F73337D-37C4-47DB-9E51-E6846F4DC8EE}"/>
              </a:ext>
            </a:extLst>
          </p:cNvPr>
          <p:cNvPicPr>
            <a:picLocks noChangeAspect="1"/>
          </p:cNvPicPr>
          <p:nvPr/>
        </p:nvPicPr>
        <p:blipFill rotWithShape="1">
          <a:blip r:embed="rId2">
            <a:extLst>
              <a:ext uri="{28A0092B-C50C-407E-A947-70E740481C1C}">
                <a14:useLocalDpi xmlns:a14="http://schemas.microsoft.com/office/drawing/2010/main" val="0"/>
              </a:ext>
            </a:extLst>
          </a:blip>
          <a:srcRect l="14579" t="350" r="5109" b="-350"/>
          <a:stretch/>
        </p:blipFill>
        <p:spPr>
          <a:xfrm>
            <a:off x="3092115" y="0"/>
            <a:ext cx="6051885" cy="6876187"/>
          </a:xfrm>
          <a:prstGeom prst="rect">
            <a:avLst/>
          </a:prstGeom>
        </p:spPr>
      </p:pic>
      <p:sp>
        <p:nvSpPr>
          <p:cNvPr id="4" name="Szövegdoboz 3">
            <a:extLst>
              <a:ext uri="{FF2B5EF4-FFF2-40B4-BE49-F238E27FC236}">
                <a16:creationId xmlns:a16="http://schemas.microsoft.com/office/drawing/2014/main" id="{E644E319-200D-486E-8E7F-BD6F08CB274C}"/>
              </a:ext>
            </a:extLst>
          </p:cNvPr>
          <p:cNvSpPr txBox="1"/>
          <p:nvPr/>
        </p:nvSpPr>
        <p:spPr>
          <a:xfrm>
            <a:off x="192505" y="806116"/>
            <a:ext cx="2899610" cy="5632311"/>
          </a:xfrm>
          <a:prstGeom prst="rect">
            <a:avLst/>
          </a:prstGeom>
          <a:noFill/>
        </p:spPr>
        <p:txBody>
          <a:bodyPr wrap="square" rtlCol="0">
            <a:spAutoFit/>
          </a:bodyPr>
          <a:lstStyle/>
          <a:p>
            <a:r>
              <a:rPr lang="hu-HU" sz="2000" dirty="0">
                <a:latin typeface="Arial Rounded MT Bold" panose="020F0704030504030204" pitchFamily="34" charset="0"/>
              </a:rPr>
              <a:t>„Az Úr szava megnyilatkozott Ábrahámnak látomásban: „Ne félj, Ábrahám, én védőpajzs vagyok: a jutalmad igen nagy lesz. Ábrahám így szólt: „Uram, Istenem, mit adhatsz nekem, hiszen gyermek nélkül maradtam.” És Ábrahám, így folytatta: „Nézd, nem adtál nekem utódot, így szolgám lesz az örökösöm.” </a:t>
            </a:r>
            <a:r>
              <a:rPr lang="hu-HU" dirty="0">
                <a:latin typeface="Arial Rounded MT Bold" panose="020F0704030504030204" pitchFamily="34" charset="0"/>
              </a:rPr>
              <a:t>Ter15,1-3</a:t>
            </a:r>
          </a:p>
        </p:txBody>
      </p:sp>
    </p:spTree>
    <p:extLst>
      <p:ext uri="{BB962C8B-B14F-4D97-AF65-F5344CB8AC3E}">
        <p14:creationId xmlns:p14="http://schemas.microsoft.com/office/powerpoint/2010/main" val="30816783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B10162B-29BC-4338-9A25-58B9AAAED6B3}"/>
              </a:ext>
            </a:extLst>
          </p:cNvPr>
          <p:cNvPicPr>
            <a:picLocks noChangeAspect="1"/>
          </p:cNvPicPr>
          <p:nvPr/>
        </p:nvPicPr>
        <p:blipFill rotWithShape="1">
          <a:blip r:embed="rId2">
            <a:extLst>
              <a:ext uri="{28A0092B-C50C-407E-A947-70E740481C1C}">
                <a14:useLocalDpi xmlns:a14="http://schemas.microsoft.com/office/drawing/2010/main" val="0"/>
              </a:ext>
            </a:extLst>
          </a:blip>
          <a:srcRect t="8529" b="6014"/>
          <a:stretch/>
        </p:blipFill>
        <p:spPr>
          <a:xfrm>
            <a:off x="0" y="0"/>
            <a:ext cx="9144000" cy="5305927"/>
          </a:xfrm>
          <a:prstGeom prst="rect">
            <a:avLst/>
          </a:prstGeom>
        </p:spPr>
      </p:pic>
      <p:sp>
        <p:nvSpPr>
          <p:cNvPr id="4" name="Szövegdoboz 3">
            <a:extLst>
              <a:ext uri="{FF2B5EF4-FFF2-40B4-BE49-F238E27FC236}">
                <a16:creationId xmlns:a16="http://schemas.microsoft.com/office/drawing/2014/main" id="{CB5DAC5D-6476-4166-94F6-B8D1B5E7AAB3}"/>
              </a:ext>
            </a:extLst>
          </p:cNvPr>
          <p:cNvSpPr txBox="1"/>
          <p:nvPr/>
        </p:nvSpPr>
        <p:spPr>
          <a:xfrm>
            <a:off x="114300" y="5305927"/>
            <a:ext cx="8915400" cy="1477328"/>
          </a:xfrm>
          <a:prstGeom prst="rect">
            <a:avLst/>
          </a:prstGeom>
          <a:noFill/>
        </p:spPr>
        <p:txBody>
          <a:bodyPr wrap="square" rtlCol="0">
            <a:spAutoFit/>
          </a:bodyPr>
          <a:lstStyle/>
          <a:p>
            <a:r>
              <a:rPr lang="hu-HU" dirty="0">
                <a:latin typeface="Arial Rounded MT Bold" panose="020F0704030504030204" pitchFamily="34" charset="0"/>
              </a:rPr>
              <a:t>„Az Úr szava ezt mondta neki: „Nem az lesz az örökösöd, hanem az lesz az örökösöd, aki testedből származik.” Majd kivezette a szabadba és ezt mondta neki: „Nézz föl az égre, és számold meg a csillagokat, ha meg tudod számolni őket.” Majd hozzáfűzte: „Ilyen  lesz a nemzetséged.” Hitt az Úrnak, ő pedig beszámította neki megigazulásra.” </a:t>
            </a:r>
            <a:r>
              <a:rPr lang="hu-HU" sz="1400" dirty="0">
                <a:latin typeface="Arial Rounded MT Bold" panose="020F0704030504030204" pitchFamily="34" charset="0"/>
              </a:rPr>
              <a:t>Ter15,4-6</a:t>
            </a:r>
          </a:p>
        </p:txBody>
      </p:sp>
    </p:spTree>
    <p:extLst>
      <p:ext uri="{BB962C8B-B14F-4D97-AF65-F5344CB8AC3E}">
        <p14:creationId xmlns:p14="http://schemas.microsoft.com/office/powerpoint/2010/main" val="40184854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A0E406C-6B62-4996-A6E2-8C9514CE3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zövegdoboz 3">
            <a:extLst>
              <a:ext uri="{FF2B5EF4-FFF2-40B4-BE49-F238E27FC236}">
                <a16:creationId xmlns:a16="http://schemas.microsoft.com/office/drawing/2014/main" id="{3CCF4595-4C92-445E-A775-A82C5A756A09}"/>
              </a:ext>
            </a:extLst>
          </p:cNvPr>
          <p:cNvSpPr txBox="1"/>
          <p:nvPr/>
        </p:nvSpPr>
        <p:spPr>
          <a:xfrm>
            <a:off x="288758" y="2574758"/>
            <a:ext cx="4608095" cy="1938992"/>
          </a:xfrm>
          <a:prstGeom prst="rect">
            <a:avLst/>
          </a:prstGeom>
          <a:noFill/>
        </p:spPr>
        <p:txBody>
          <a:bodyPr wrap="square" rtlCol="0">
            <a:spAutoFit/>
          </a:bodyPr>
          <a:lstStyle/>
          <a:p>
            <a:r>
              <a:rPr lang="hu-HU" sz="2000" dirty="0">
                <a:solidFill>
                  <a:schemeClr val="bg1"/>
                </a:solidFill>
                <a:latin typeface="Arial Rounded MT Bold" panose="020F0704030504030204" pitchFamily="34" charset="0"/>
              </a:rPr>
              <a:t>„Ismét szólt hozzá: „Én vagyok Isten, aki kihívtalak a </a:t>
            </a:r>
            <a:r>
              <a:rPr lang="hu-HU" sz="2000" dirty="0" err="1">
                <a:solidFill>
                  <a:schemeClr val="bg1"/>
                </a:solidFill>
                <a:latin typeface="Arial Rounded MT Bold" panose="020F0704030504030204" pitchFamily="34" charset="0"/>
              </a:rPr>
              <a:t>kaldeai</a:t>
            </a:r>
            <a:r>
              <a:rPr lang="hu-HU" sz="2000" dirty="0">
                <a:solidFill>
                  <a:schemeClr val="bg1"/>
                </a:solidFill>
                <a:latin typeface="Arial Rounded MT Bold" panose="020F0704030504030204" pitchFamily="34" charset="0"/>
              </a:rPr>
              <a:t> Urból, hogy ezt a földet adjam </a:t>
            </a:r>
            <a:r>
              <a:rPr lang="hu-HU" sz="2000" dirty="0" err="1">
                <a:solidFill>
                  <a:schemeClr val="bg1"/>
                </a:solidFill>
                <a:latin typeface="Arial Rounded MT Bold" panose="020F0704030504030204" pitchFamily="34" charset="0"/>
              </a:rPr>
              <a:t>birtokul</a:t>
            </a:r>
            <a:r>
              <a:rPr lang="hu-HU" sz="2000" dirty="0">
                <a:solidFill>
                  <a:schemeClr val="bg1"/>
                </a:solidFill>
                <a:latin typeface="Arial Rounded MT Bold" panose="020F0704030504030204" pitchFamily="34" charset="0"/>
              </a:rPr>
              <a:t> .” Ő így válaszolt: „Uram, Istenem, miből tudom meg, hogy </a:t>
            </a:r>
            <a:r>
              <a:rPr lang="hu-HU" sz="2000" dirty="0" err="1">
                <a:solidFill>
                  <a:schemeClr val="bg1"/>
                </a:solidFill>
                <a:latin typeface="Arial Rounded MT Bold" panose="020F0704030504030204" pitchFamily="34" charset="0"/>
              </a:rPr>
              <a:t>birtololni</a:t>
            </a:r>
            <a:r>
              <a:rPr lang="hu-HU" sz="2000" dirty="0">
                <a:solidFill>
                  <a:schemeClr val="bg1"/>
                </a:solidFill>
                <a:latin typeface="Arial Rounded MT Bold" panose="020F0704030504030204" pitchFamily="34" charset="0"/>
              </a:rPr>
              <a:t> fogom azt?” </a:t>
            </a:r>
            <a:r>
              <a:rPr lang="hu-HU" dirty="0">
                <a:solidFill>
                  <a:schemeClr val="bg1"/>
                </a:solidFill>
                <a:latin typeface="Arial Rounded MT Bold" panose="020F0704030504030204" pitchFamily="34" charset="0"/>
              </a:rPr>
              <a:t>Ter15,7-8</a:t>
            </a:r>
          </a:p>
        </p:txBody>
      </p:sp>
    </p:spTree>
    <p:extLst>
      <p:ext uri="{BB962C8B-B14F-4D97-AF65-F5344CB8AC3E}">
        <p14:creationId xmlns:p14="http://schemas.microsoft.com/office/powerpoint/2010/main" val="40177127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E70A786-90FE-439C-BF1B-747C0A093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zövegdoboz 3">
            <a:extLst>
              <a:ext uri="{FF2B5EF4-FFF2-40B4-BE49-F238E27FC236}">
                <a16:creationId xmlns:a16="http://schemas.microsoft.com/office/drawing/2014/main" id="{6AE354B6-4EA6-4D31-A1D2-2571317AC47E}"/>
              </a:ext>
            </a:extLst>
          </p:cNvPr>
          <p:cNvSpPr txBox="1"/>
          <p:nvPr/>
        </p:nvSpPr>
        <p:spPr>
          <a:xfrm>
            <a:off x="140675" y="140677"/>
            <a:ext cx="8595361" cy="1631216"/>
          </a:xfrm>
          <a:prstGeom prst="rect">
            <a:avLst/>
          </a:prstGeom>
          <a:noFill/>
        </p:spPr>
        <p:txBody>
          <a:bodyPr wrap="square" rtlCol="0">
            <a:spAutoFit/>
          </a:bodyPr>
          <a:lstStyle/>
          <a:p>
            <a:r>
              <a:rPr lang="hu-HU" sz="2000" dirty="0">
                <a:solidFill>
                  <a:schemeClr val="bg1"/>
                </a:solidFill>
                <a:latin typeface="Arial Rounded MT Bold" panose="020F0704030504030204" pitchFamily="34" charset="0"/>
              </a:rPr>
              <a:t>Isten válasza:” Hozz egy hároméves üszőt, egy hároméves kecskét, egy hároméves bakot, egy gerlét és egy galambot!” Amikor odahozta neki ezeket az állatokat, középen átvágta őket, és a két felet egymás mellé állította. Ekkor rablómadarak szálltak a testekre, /a szövetség akadályozói/ de Ábrahám elűzte őket.” </a:t>
            </a:r>
            <a:r>
              <a:rPr lang="hu-HU" dirty="0">
                <a:solidFill>
                  <a:schemeClr val="bg1"/>
                </a:solidFill>
                <a:latin typeface="Arial Rounded MT Bold" panose="020F0704030504030204" pitchFamily="34" charset="0"/>
              </a:rPr>
              <a:t>Ter15, 9-11</a:t>
            </a:r>
          </a:p>
        </p:txBody>
      </p:sp>
    </p:spTree>
    <p:extLst>
      <p:ext uri="{BB962C8B-B14F-4D97-AF65-F5344CB8AC3E}">
        <p14:creationId xmlns:p14="http://schemas.microsoft.com/office/powerpoint/2010/main" val="32357825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E2E04459-BE68-465E-A4A2-CDA73B3AF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0" y="-177307"/>
            <a:ext cx="9156130" cy="7212613"/>
          </a:xfrm>
          <a:prstGeom prst="rect">
            <a:avLst/>
          </a:prstGeom>
        </p:spPr>
      </p:pic>
      <p:sp>
        <p:nvSpPr>
          <p:cNvPr id="6" name="Szövegdoboz 5">
            <a:extLst>
              <a:ext uri="{FF2B5EF4-FFF2-40B4-BE49-F238E27FC236}">
                <a16:creationId xmlns:a16="http://schemas.microsoft.com/office/drawing/2014/main" id="{69247AD5-6EEC-4E78-96F5-7D289F1C1F50}"/>
              </a:ext>
            </a:extLst>
          </p:cNvPr>
          <p:cNvSpPr txBox="1"/>
          <p:nvPr/>
        </p:nvSpPr>
        <p:spPr>
          <a:xfrm>
            <a:off x="126611" y="57161"/>
            <a:ext cx="3699802" cy="3785652"/>
          </a:xfrm>
          <a:prstGeom prst="rect">
            <a:avLst/>
          </a:prstGeom>
          <a:noFill/>
        </p:spPr>
        <p:txBody>
          <a:bodyPr wrap="square" rtlCol="0">
            <a:spAutoFit/>
          </a:bodyPr>
          <a:lstStyle/>
          <a:p>
            <a:r>
              <a:rPr lang="hu-HU" sz="2000" dirty="0">
                <a:solidFill>
                  <a:schemeClr val="bg1"/>
                </a:solidFill>
                <a:latin typeface="Arial Rounded MT Bold" panose="020F0704030504030204" pitchFamily="34" charset="0"/>
              </a:rPr>
              <a:t>„Amikor a nap lenyugodott, Ábrahámot mély álom fogta el, s nagy félelem szállta meg. Mikor már beállt a sűrű sötétség, füstölő kemencéhez és égő fáklyához hasonló valami ment végig ezek között a darabok között. Azon a napon kötött az Úr szövetséget Ábrahámmal.” 			</a:t>
            </a:r>
            <a:r>
              <a:rPr lang="hu-HU" dirty="0">
                <a:solidFill>
                  <a:schemeClr val="bg1"/>
                </a:solidFill>
                <a:latin typeface="Arial Rounded MT Bold" panose="020F0704030504030204" pitchFamily="34" charset="0"/>
              </a:rPr>
              <a:t>Ter15, 12.17-18</a:t>
            </a:r>
          </a:p>
        </p:txBody>
      </p:sp>
    </p:spTree>
    <p:extLst>
      <p:ext uri="{BB962C8B-B14F-4D97-AF65-F5344CB8AC3E}">
        <p14:creationId xmlns:p14="http://schemas.microsoft.com/office/powerpoint/2010/main" val="27425757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1170</Words>
  <Application>Microsoft Office PowerPoint</Application>
  <PresentationFormat>Diavetítés a képernyőre (4:3 oldalarány)</PresentationFormat>
  <Paragraphs>25</Paragraphs>
  <Slides>24</Slides>
  <Notes>0</Notes>
  <HiddenSlides>0</HiddenSlides>
  <MMClips>1</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24</vt:i4>
      </vt:variant>
    </vt:vector>
  </HeadingPairs>
  <TitlesOfParts>
    <vt:vector size="29" baseType="lpstr">
      <vt:lpstr>Arial</vt:lpstr>
      <vt:lpstr>Arial Rounded MT Bold</vt:lpstr>
      <vt:lpstr>Calibri</vt:lpstr>
      <vt:lpstr>Calibri Light</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Lépes Katalin</dc:creator>
  <cp:lastModifiedBy>Lépes Katalin</cp:lastModifiedBy>
  <cp:revision>39</cp:revision>
  <dcterms:created xsi:type="dcterms:W3CDTF">2025-02-20T10:59:56Z</dcterms:created>
  <dcterms:modified xsi:type="dcterms:W3CDTF">2025-03-13T07:24:01Z</dcterms:modified>
</cp:coreProperties>
</file>