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4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7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6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4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1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8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9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6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641E-0B5E-4FD6-BA63-8519E1BE316A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DC97-3E3A-4C38-9931-4496B1FB76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5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96881EE-9C32-455A-937C-AA9428323D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" b="6881"/>
          <a:stretch/>
        </p:blipFill>
        <p:spPr>
          <a:xfrm>
            <a:off x="-56270" y="0"/>
            <a:ext cx="9200270" cy="555673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25E8799-4527-4729-8804-E88C3ABA276D}"/>
              </a:ext>
            </a:extLst>
          </p:cNvPr>
          <p:cNvSpPr/>
          <p:nvPr/>
        </p:nvSpPr>
        <p:spPr>
          <a:xfrm>
            <a:off x="348920" y="5745704"/>
            <a:ext cx="8446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Nagyböjt harmadik hete </a:t>
            </a:r>
            <a:r>
              <a:rPr lang="hu-HU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2025</a:t>
            </a:r>
          </a:p>
        </p:txBody>
      </p:sp>
      <p:pic>
        <p:nvPicPr>
          <p:cNvPr id="2" name="NNagyböjt harmadik hete 2025">
            <a:hlinkClick r:id="" action="ppaction://media"/>
            <a:extLst>
              <a:ext uri="{FF2B5EF4-FFF2-40B4-BE49-F238E27FC236}">
                <a16:creationId xmlns:a16="http://schemas.microsoft.com/office/drawing/2014/main" id="{20BC644B-779E-45A5-A80F-8F3D36BF5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F43F217-4A00-4784-9B43-0C4A3797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53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68D6CB4-3290-44C0-933A-6691E69EECF3}"/>
              </a:ext>
            </a:extLst>
          </p:cNvPr>
          <p:cNvSpPr txBox="1"/>
          <p:nvPr/>
        </p:nvSpPr>
        <p:spPr>
          <a:xfrm>
            <a:off x="4463716" y="2129624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„Azért szálltam le a földre, hogy kiszabadítsam az egyiptomiak hatalmából, és hogy kivezessem arról a földről egy szép tágas országba, egy tejjel mézzel folyó országba.” </a:t>
            </a:r>
            <a:r>
              <a:rPr lang="hu-HU" dirty="0">
                <a:latin typeface="Bahnschrift SemiBold Condensed" panose="020B0502040204020203" pitchFamily="34" charset="0"/>
              </a:rPr>
              <a:t>Kiv3,8</a:t>
            </a:r>
          </a:p>
        </p:txBody>
      </p:sp>
    </p:spTree>
    <p:extLst>
      <p:ext uri="{BB962C8B-B14F-4D97-AF65-F5344CB8AC3E}">
        <p14:creationId xmlns:p14="http://schemas.microsoft.com/office/powerpoint/2010/main" val="25338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DC85EEB-31F1-4F8B-811A-552D6F10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b="8251"/>
          <a:stretch/>
        </p:blipFill>
        <p:spPr>
          <a:xfrm>
            <a:off x="-31519" y="348914"/>
            <a:ext cx="9207036" cy="5269832"/>
          </a:xfrm>
          <a:prstGeom prst="rect">
            <a:avLst/>
          </a:prstGeom>
        </p:spPr>
      </p:pic>
      <p:sp useBgFill="1">
        <p:nvSpPr>
          <p:cNvPr id="4" name="Szövegdoboz 3">
            <a:extLst>
              <a:ext uri="{FF2B5EF4-FFF2-40B4-BE49-F238E27FC236}">
                <a16:creationId xmlns:a16="http://schemas.microsoft.com/office/drawing/2014/main" id="{59FCC8C9-8689-4586-9E3D-AFCBA89304D9}"/>
              </a:ext>
            </a:extLst>
          </p:cNvPr>
          <p:cNvSpPr txBox="1"/>
          <p:nvPr/>
        </p:nvSpPr>
        <p:spPr>
          <a:xfrm>
            <a:off x="0" y="5303520"/>
            <a:ext cx="91439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Condensed" panose="020B0502040204020203" pitchFamily="34" charset="0"/>
              </a:rPr>
              <a:t>„</a:t>
            </a:r>
            <a:r>
              <a:rPr lang="hu-HU" sz="2400" dirty="0">
                <a:latin typeface="Bahnschrift SemiBold Condensed" panose="020B0502040204020203" pitchFamily="34" charset="0"/>
              </a:rPr>
              <a:t>Mózes ezt mondta Istennek: „Ha megérkezem Izrael  fiaihoz és így szólok hozzájuk: </a:t>
            </a:r>
            <a:r>
              <a:rPr lang="hu-HU" sz="2400" dirty="0" err="1">
                <a:latin typeface="Bahnschrift SemiBold Condensed" panose="020B0502040204020203" pitchFamily="34" charset="0"/>
              </a:rPr>
              <a:t>Atyáitok</a:t>
            </a:r>
            <a:r>
              <a:rPr lang="hu-HU" sz="2400" dirty="0">
                <a:latin typeface="Bahnschrift SemiBold Condensed" panose="020B0502040204020203" pitchFamily="34" charset="0"/>
              </a:rPr>
              <a:t> Istene küldött, akkor majd megkérdezik: „Mi a neve? – mit feleljek erre? Isten azt válaszolta: „Én vagyok, aki vagyok.” Aztán folytatta: „Így beszélj Izrael fiaihoz: „Aki van, az küldött hozzátok.” </a:t>
            </a:r>
            <a:r>
              <a:rPr lang="hu-HU" dirty="0">
                <a:latin typeface="Bahnschrift SemiBold Condensed" panose="020B0502040204020203" pitchFamily="34" charset="0"/>
              </a:rPr>
              <a:t>Kiv3,13-14</a:t>
            </a:r>
          </a:p>
        </p:txBody>
      </p:sp>
    </p:spTree>
    <p:extLst>
      <p:ext uri="{BB962C8B-B14F-4D97-AF65-F5344CB8AC3E}">
        <p14:creationId xmlns:p14="http://schemas.microsoft.com/office/powerpoint/2010/main" val="1408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8D48760-C206-4906-A4A3-3D7726BE7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9" y="0"/>
            <a:ext cx="4911801" cy="688765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7A6E3B7-1FCF-4D30-82C9-9CD35CF5CB59}"/>
              </a:ext>
            </a:extLst>
          </p:cNvPr>
          <p:cNvSpPr txBox="1"/>
          <p:nvPr/>
        </p:nvSpPr>
        <p:spPr>
          <a:xfrm>
            <a:off x="385010" y="1419726"/>
            <a:ext cx="3633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Mózes párbeszédet folytat Istennel, nem retten meg, de kérdez, /mint Mária, „hogyan lehetséges ez, mikor férfit nem ismerek, kérdezi az angyaltól, aki közli vele, hogy a Megváltó anyja lesz/. Isten komolyan vesz bennünket, nem parancsol, feladatot ad. Nekünk van választási lehetőségünk, hogy együttműködünk, vagy meghátrálunk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1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25594C2-4680-490D-AAB7-98589BB2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86" y="0"/>
            <a:ext cx="2731168" cy="692821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26C9CC7-E62E-46CE-B977-76DEEDAB6B8D}"/>
              </a:ext>
            </a:extLst>
          </p:cNvPr>
          <p:cNvSpPr txBox="1"/>
          <p:nvPr/>
        </p:nvSpPr>
        <p:spPr>
          <a:xfrm>
            <a:off x="397043" y="278620"/>
            <a:ext cx="29597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Az ókori világban, ahol a választott nép is élt, a népeknek a különbféle isteneik voltak, sokszor egy-egy városnak vagy népcsoportnak külön voltak isteneik, akiről azt hitték, hogy helyhez és az ott lakókhoz van csupán köze. Ezeket kőből, fából, csontból stb. mintázták meg és vitték magukkal a vándorlások során is. Ezért egyedülálló a választott nép Istene, akit nem lehetett megformázni, mert Ő az, aki van.</a:t>
            </a:r>
          </a:p>
        </p:txBody>
      </p:sp>
    </p:spTree>
    <p:extLst>
      <p:ext uri="{BB962C8B-B14F-4D97-AF65-F5344CB8AC3E}">
        <p14:creationId xmlns:p14="http://schemas.microsoft.com/office/powerpoint/2010/main" val="6084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E464490-13C6-4F0B-8984-3AA92876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73" y="-2428"/>
            <a:ext cx="9277574" cy="686042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F54D4A4-C086-4616-A7B5-34F4D39DDBA7}"/>
              </a:ext>
            </a:extLst>
          </p:cNvPr>
          <p:cNvSpPr txBox="1"/>
          <p:nvPr/>
        </p:nvSpPr>
        <p:spPr>
          <a:xfrm>
            <a:off x="120316" y="36094"/>
            <a:ext cx="5763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„Aztán még ezt mondta Isten Mózesnek: „Jahve, </a:t>
            </a:r>
            <a:r>
              <a:rPr lang="hu-HU" sz="20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atyáitok</a:t>
            </a:r>
            <a:r>
              <a:rPr lang="hu-HU" sz="2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Istene, Ábrahám Istene, Izsák Istene, Jákob Istene küldött hozzátok. Ez az én nevem minden időkre, s így kell neveznetek nemzedékről nemzedékre.” Kiv3,16 Isten megnyilatkozása az embernek nem hagy kétséget afelől, hogy Őt nem az ember alkotta, hanem Ő minden létnek a teremtettlen Ősforrása, akinek</a:t>
            </a:r>
          </a:p>
          <a:p>
            <a:r>
              <a:rPr lang="hu-HU" sz="2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végtelenül </a:t>
            </a:r>
            <a:r>
              <a:rPr lang="hu-HU" sz="20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fontosak</a:t>
            </a:r>
            <a:r>
              <a:rPr lang="hu-HU" sz="2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vagyunk.</a:t>
            </a:r>
            <a:r>
              <a:rPr lang="hu-HU" sz="2000" dirty="0" err="1">
                <a:latin typeface="Bahnschrift SemiBold Condensed" panose="020B0502040204020203" pitchFamily="34" charset="0"/>
              </a:rPr>
              <a:t>Móz</a:t>
            </a:r>
            <a:r>
              <a:rPr lang="hu-HU" dirty="0" err="1"/>
              <a:t>esnek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07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F858410-F7A5-4387-AF93-636814A8B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b="1501"/>
          <a:stretch/>
        </p:blipFill>
        <p:spPr>
          <a:xfrm>
            <a:off x="0" y="0"/>
            <a:ext cx="9151510" cy="567890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9954D58-E88D-45A1-9E5A-181BCDF178DC}"/>
              </a:ext>
            </a:extLst>
          </p:cNvPr>
          <p:cNvSpPr txBox="1"/>
          <p:nvPr/>
        </p:nvSpPr>
        <p:spPr>
          <a:xfrm>
            <a:off x="168442" y="5678905"/>
            <a:ext cx="882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A választott nép történelme kezdetén először a fenti ősatyákhoz szólt Isten, majd Mózes által az egész néphez, és ígéretet tett, hogy saját népének tekinti, akinek hazát ad. </a:t>
            </a:r>
          </a:p>
        </p:txBody>
      </p:sp>
    </p:spTree>
    <p:extLst>
      <p:ext uri="{BB962C8B-B14F-4D97-AF65-F5344CB8AC3E}">
        <p14:creationId xmlns:p14="http://schemas.microsoft.com/office/powerpoint/2010/main" val="4748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74BF390-69EC-4704-9D52-0697DF89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3923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F4F4C2E-D927-4E34-8464-061AA157CDD4}"/>
              </a:ext>
            </a:extLst>
          </p:cNvPr>
          <p:cNvSpPr txBox="1"/>
          <p:nvPr/>
        </p:nvSpPr>
        <p:spPr>
          <a:xfrm>
            <a:off x="4768948" y="1364566"/>
            <a:ext cx="412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Isten egy nép történelmi eseményein keresztül fokról – fokra ismerteti meg magát az emberrel, és teszi nyilvánvalóvá, hogy Ő a </a:t>
            </a:r>
            <a:r>
              <a:rPr lang="hu-HU" sz="2400" dirty="0" err="1">
                <a:latin typeface="Bahnschrift SemiBold Condensed" panose="020B0502040204020203" pitchFamily="34" charset="0"/>
              </a:rPr>
              <a:t>teremtetlen</a:t>
            </a:r>
            <a:r>
              <a:rPr lang="hu-HU" sz="2400" dirty="0">
                <a:latin typeface="Bahnschrift SemiBold Condensed" panose="020B0502040204020203" pitchFamily="34" charset="0"/>
              </a:rPr>
              <a:t> valóság, akitől minden származik és létezik. Ő az, aki létben tartja a világot, aki meghívott egy népet, akivel személyes kapcsolatot épít ki. Hogy képessé váljunk befogadni a szeretetet, amire teremtettünk.</a:t>
            </a:r>
          </a:p>
        </p:txBody>
      </p:sp>
    </p:spTree>
    <p:extLst>
      <p:ext uri="{BB962C8B-B14F-4D97-AF65-F5344CB8AC3E}">
        <p14:creationId xmlns:p14="http://schemas.microsoft.com/office/powerpoint/2010/main" val="4927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43AA069-4F77-4E64-928D-700DFA7E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/>
          <a:stretch/>
        </p:blipFill>
        <p:spPr>
          <a:xfrm>
            <a:off x="0" y="0"/>
            <a:ext cx="9206378" cy="531758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2BCAC59-8CAE-49DC-890F-D9A061D7AAAE}"/>
              </a:ext>
            </a:extLst>
          </p:cNvPr>
          <p:cNvSpPr txBox="1"/>
          <p:nvPr/>
        </p:nvSpPr>
        <p:spPr>
          <a:xfrm>
            <a:off x="0" y="531758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Az Ószövetség folyamán egyre nyilvánvalóbb, hogy Isten minden ember </a:t>
            </a:r>
            <a:r>
              <a:rPr lang="hu-HU" sz="2400" dirty="0" err="1">
                <a:latin typeface="Bahnschrift SemiBold Condensed" panose="020B0502040204020203" pitchFamily="34" charset="0"/>
              </a:rPr>
              <a:t>atyja</a:t>
            </a:r>
            <a:r>
              <a:rPr lang="hu-HU" sz="2400" dirty="0">
                <a:latin typeface="Bahnschrift SemiBold Condensed" panose="020B0502040204020203" pitchFamily="34" charset="0"/>
              </a:rPr>
              <a:t>, aki gondoskodik az emberről, ha elfogadja ezt a közösséget a Teremtővel. Ez a valóság az Újszövetségben válik teljessé, amikor a második isteni személy emberré lesz Jézusban.</a:t>
            </a:r>
          </a:p>
        </p:txBody>
      </p:sp>
    </p:spTree>
    <p:extLst>
      <p:ext uri="{BB962C8B-B14F-4D97-AF65-F5344CB8AC3E}">
        <p14:creationId xmlns:p14="http://schemas.microsoft.com/office/powerpoint/2010/main" val="24977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77C67A0-BA71-4E6C-A76E-DCA85C17A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3487"/>
          <a:stretch/>
        </p:blipFill>
        <p:spPr>
          <a:xfrm>
            <a:off x="0" y="0"/>
            <a:ext cx="534572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61C5467-279C-48A6-BD16-C5923E044A15}"/>
              </a:ext>
            </a:extLst>
          </p:cNvPr>
          <p:cNvSpPr txBox="1"/>
          <p:nvPr/>
        </p:nvSpPr>
        <p:spPr>
          <a:xfrm>
            <a:off x="5345724" y="253219"/>
            <a:ext cx="37982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Az evangéliumban azt halljuk. „Épp jött néhány ember, s azokról a galileaiakról hozott hírt, akiknek a vérét Pilátus áldozatuk vérével vegyítette. Erre Jézus azt mondta: „Azt hiszitek, hogy ezek a galileaiak bűnösebbek voltak, mint a többi galileai, azért, hogy így jártak? …. Vagy az a tizennyolc ember, akire rádőlt </a:t>
            </a:r>
            <a:r>
              <a:rPr lang="hu-HU" sz="2400" dirty="0" err="1">
                <a:latin typeface="Bahnschrift SemiBold Condensed" panose="020B0502040204020203" pitchFamily="34" charset="0"/>
              </a:rPr>
              <a:t>Siloámban</a:t>
            </a:r>
            <a:r>
              <a:rPr lang="hu-HU" sz="2400" dirty="0">
                <a:latin typeface="Bahnschrift SemiBold Condensed" panose="020B0502040204020203" pitchFamily="34" charset="0"/>
              </a:rPr>
              <a:t> a torony, és agyonzúzta őket, azt hiszitek, hogy bűnösebbek voltak, mint Jeruzsálem lakói közül bárki? Mondom nektek: nem! De ha nem tartotok bűnbánatot, éppúgy elvesztek ti is mindnyájan.”</a:t>
            </a:r>
            <a:r>
              <a:rPr lang="hu-HU" dirty="0">
                <a:latin typeface="Bahnschrift SemiBold Condensed" panose="020B0502040204020203" pitchFamily="34" charset="0"/>
              </a:rPr>
              <a:t>Lk13,1-5</a:t>
            </a:r>
          </a:p>
        </p:txBody>
      </p:sp>
    </p:spTree>
    <p:extLst>
      <p:ext uri="{BB962C8B-B14F-4D97-AF65-F5344CB8AC3E}">
        <p14:creationId xmlns:p14="http://schemas.microsoft.com/office/powerpoint/2010/main" val="719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FBF667C-50B3-4F27-A749-05230036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9206841-4016-466B-9F74-07B91B137F56}"/>
              </a:ext>
            </a:extLst>
          </p:cNvPr>
          <p:cNvSpPr txBox="1"/>
          <p:nvPr/>
        </p:nvSpPr>
        <p:spPr>
          <a:xfrm>
            <a:off x="422031" y="612844"/>
            <a:ext cx="38686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Első hallásra megdöbbentő kemény szavak Jézus ajkáról. Nem foglal állást a lázadás megtorlásával és a véletlen balesett áldozataival kapcsolatban. Fel akarja rázni a hallgatóságot, hogy ne a mások megítélésével törődjenek, ne akarjanak embertársaik felett ítélkezni és ezzel elterelni a figyelmet a saját hiányosságaikról, ezzel felmentve magukat. Gondolhatták, hogy ők biztos bűnösebbek voltak, azért érte őket a büntetés. Jézus elutasítása, ezt a gondolkozást akadályozza meg.</a:t>
            </a:r>
          </a:p>
        </p:txBody>
      </p:sp>
    </p:spTree>
    <p:extLst>
      <p:ext uri="{BB962C8B-B14F-4D97-AF65-F5344CB8AC3E}">
        <p14:creationId xmlns:p14="http://schemas.microsoft.com/office/powerpoint/2010/main" val="3422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FC37423-461D-4113-B046-C98559309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0B483F3-2A27-42A2-A8FE-45F43189E6F9}"/>
              </a:ext>
            </a:extLst>
          </p:cNvPr>
          <p:cNvSpPr txBox="1"/>
          <p:nvPr/>
        </p:nvSpPr>
        <p:spPr>
          <a:xfrm>
            <a:off x="2422235" y="5148775"/>
            <a:ext cx="6581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nagyböjt vasárnapjainak az igehirdetése </a:t>
            </a:r>
            <a:r>
              <a:rPr lang="hu-HU" sz="2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végigvezet</a:t>
            </a:r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minket az üdvtörténet egyes eseményein, melyek felelevenítik az Isten gondviselését, figyelmeztetéseit, az emberrel való partnerségét a történelem során.</a:t>
            </a:r>
          </a:p>
        </p:txBody>
      </p:sp>
    </p:spTree>
    <p:extLst>
      <p:ext uri="{BB962C8B-B14F-4D97-AF65-F5344CB8AC3E}">
        <p14:creationId xmlns:p14="http://schemas.microsoft.com/office/powerpoint/2010/main" val="3178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E03504A-5E1E-4B1E-9FD1-67E6F8D9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 useBgFill="1">
        <p:nvSpPr>
          <p:cNvPr id="4" name="Szövegdoboz 3">
            <a:extLst>
              <a:ext uri="{FF2B5EF4-FFF2-40B4-BE49-F238E27FC236}">
                <a16:creationId xmlns:a16="http://schemas.microsoft.com/office/drawing/2014/main" id="{6DB876FA-81C2-4FDE-9836-40BB03F60D73}"/>
              </a:ext>
            </a:extLst>
          </p:cNvPr>
          <p:cNvSpPr txBox="1"/>
          <p:nvPr/>
        </p:nvSpPr>
        <p:spPr>
          <a:xfrm>
            <a:off x="1913206" y="3915626"/>
            <a:ext cx="7230793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Jézus egy példabeszéddel tereli helyes irányba a hallgatóság figyelmét. „Egy embernek a </a:t>
            </a:r>
            <a:r>
              <a:rPr lang="hu-HU" sz="2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szőlejében</a:t>
            </a:r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volt egy terméketlen fügefa. Kiment, gyümölcsöt keresett rajta, de nem talált. Erre így szólt vincellérjéhez: Három év óta mindig jövök, hogy gyümölcsöt keressek ezen a fügefán, de nem találok. Vágd ki! Miért foglalja itt a helyet? De az így válaszolt: „Hagyd még egy évig! </a:t>
            </a:r>
            <a:r>
              <a:rPr lang="hu-HU" sz="2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Körülásom</a:t>
            </a:r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és megtrágyázom, hátha terem jövőre? Ha mégsem, akkor majd kivágod.”</a:t>
            </a:r>
            <a:r>
              <a:rPr lang="hu-H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Lk13,6-9</a:t>
            </a:r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DFC2671-EAAD-446D-94C4-C49FCFF96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949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B5D6AB6-C573-4654-9798-7D2A311D6AAF}"/>
              </a:ext>
            </a:extLst>
          </p:cNvPr>
          <p:cNvSpPr txBox="1"/>
          <p:nvPr/>
        </p:nvSpPr>
        <p:spPr>
          <a:xfrm>
            <a:off x="5331655" y="1674056"/>
            <a:ext cx="3502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Isten irgalmas szeretetére mutat rá a példabeszéd. Történeti síkon Izraelt jelképezi, amelynek Isten a tulajdonosa, a vincellér pedig a népért közbenjáró Jézust.</a:t>
            </a:r>
          </a:p>
        </p:txBody>
      </p:sp>
    </p:spTree>
    <p:extLst>
      <p:ext uri="{BB962C8B-B14F-4D97-AF65-F5344CB8AC3E}">
        <p14:creationId xmlns:p14="http://schemas.microsoft.com/office/powerpoint/2010/main" val="31309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69102E3-CBE5-4D5C-B300-D7CF35232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089" cy="460013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DCC68C4-6EB2-41FA-A086-B6E25DDE3EC7}"/>
              </a:ext>
            </a:extLst>
          </p:cNvPr>
          <p:cNvSpPr txBox="1"/>
          <p:nvPr/>
        </p:nvSpPr>
        <p:spPr>
          <a:xfrm>
            <a:off x="225083" y="4867422"/>
            <a:ext cx="8764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Jézus köztünk </a:t>
            </a:r>
            <a:r>
              <a:rPr lang="hu-HU" sz="2400" dirty="0" err="1">
                <a:latin typeface="Bahnschrift SemiBold Condensed" panose="020B0502040204020203" pitchFamily="34" charset="0"/>
              </a:rPr>
              <a:t>járván</a:t>
            </a:r>
            <a:r>
              <a:rPr lang="hu-HU" sz="2400" dirty="0">
                <a:latin typeface="Bahnschrift SemiBold Condensed" panose="020B0502040204020203" pitchFamily="34" charset="0"/>
              </a:rPr>
              <a:t> oktat, tanít, int kézzelfoghatóvá tesz igazságokat, egy lett </a:t>
            </a:r>
            <a:r>
              <a:rPr lang="hu-HU" sz="2400" dirty="0" err="1">
                <a:latin typeface="Bahnschrift SemiBold Condensed" panose="020B0502040204020203" pitchFamily="34" charset="0"/>
              </a:rPr>
              <a:t>közülünk</a:t>
            </a:r>
            <a:r>
              <a:rPr lang="hu-HU" sz="2400" dirty="0">
                <a:latin typeface="Bahnschrift SemiBold Condensed" panose="020B0502040204020203" pitchFamily="34" charset="0"/>
              </a:rPr>
              <a:t>, de úgy tanított, mint akinek hatalma van. Nem lehet vele szemben közömbösnek lenni, ezért a környezete, vagy követi, vagy ellenségévé lesz. Ez a feszültség végig húzódik az egész történelem folyamán.</a:t>
            </a:r>
          </a:p>
        </p:txBody>
      </p:sp>
    </p:spTree>
    <p:extLst>
      <p:ext uri="{BB962C8B-B14F-4D97-AF65-F5344CB8AC3E}">
        <p14:creationId xmlns:p14="http://schemas.microsoft.com/office/powerpoint/2010/main" val="37344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A6854F-8460-4FA1-A748-66BBA2EF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2E6B454-E860-4B63-AB6A-E8884B05B0E3}"/>
              </a:ext>
            </a:extLst>
          </p:cNvPr>
          <p:cNvSpPr txBox="1"/>
          <p:nvPr/>
        </p:nvSpPr>
        <p:spPr>
          <a:xfrm>
            <a:off x="196948" y="4937760"/>
            <a:ext cx="8764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A nagyböjt lehetőséget ad rendezni a viszonyomat Istennel, több időt, lehetőséget adni, a „vincellérnek”, hogy megigazíthassa azt, ami az életemben akadálya mindannak, amire születésem előtt kiválasztott, mint Mózest a nép megmentésére és vezetésére.</a:t>
            </a:r>
          </a:p>
        </p:txBody>
      </p:sp>
    </p:spTree>
    <p:extLst>
      <p:ext uri="{BB962C8B-B14F-4D97-AF65-F5344CB8AC3E}">
        <p14:creationId xmlns:p14="http://schemas.microsoft.com/office/powerpoint/2010/main" val="11986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42CA943-FC88-4F7F-8F6D-1DE6FC3B6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" y="0"/>
            <a:ext cx="9193089" cy="613351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7F17687-C2FC-405B-AC4D-63CC33B54735}"/>
              </a:ext>
            </a:extLst>
          </p:cNvPr>
          <p:cNvSpPr txBox="1"/>
          <p:nvPr/>
        </p:nvSpPr>
        <p:spPr>
          <a:xfrm>
            <a:off x="168812" y="1547446"/>
            <a:ext cx="2897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Istennél </a:t>
            </a:r>
            <a:r>
              <a:rPr lang="hu-HU" sz="2400">
                <a:latin typeface="Bahnschrift SemiBold Condensed" panose="020B0502040204020203" pitchFamily="34" charset="0"/>
              </a:rPr>
              <a:t>nincsenek fontos meg </a:t>
            </a:r>
            <a:r>
              <a:rPr lang="hu-HU" sz="2400" dirty="0">
                <a:latin typeface="Bahnschrift SemiBold Condensed" panose="020B0502040204020203" pitchFamily="34" charset="0"/>
              </a:rPr>
              <a:t>kevésbé fontos emberek, </a:t>
            </a:r>
            <a:r>
              <a:rPr lang="hu-HU" sz="2400" dirty="0" err="1">
                <a:latin typeface="Bahnschrift SemiBold Condensed" panose="020B0502040204020203" pitchFamily="34" charset="0"/>
              </a:rPr>
              <a:t>mindannyiunkat</a:t>
            </a:r>
            <a:r>
              <a:rPr lang="hu-HU" sz="2400" dirty="0">
                <a:latin typeface="Bahnschrift SemiBold Condensed" panose="020B0502040204020203" pitchFamily="34" charset="0"/>
              </a:rPr>
              <a:t> remekműnek alkotott. Kérjem az Urat, hogy egyre jobban felismerjem, hogy mit kell tennem, hogy az Isten álma megvalósuljon az életemben, hogy azzá lehessek, akinek megálmodott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9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EA44FFA-B733-40B6-B36F-30C04E9B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57" y="0"/>
            <a:ext cx="5773943" cy="685944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EBABBBA-1827-49F7-AA71-F6B84950A8C8}"/>
              </a:ext>
            </a:extLst>
          </p:cNvPr>
          <p:cNvSpPr txBox="1"/>
          <p:nvPr/>
        </p:nvSpPr>
        <p:spPr>
          <a:xfrm>
            <a:off x="219120" y="1720840"/>
            <a:ext cx="3031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Isten választott népe, amikor az egyiptomi fáraó fennhatósága alatt szolgált, egyre nehezebb körülmények között sínylődött. Ekkor kiválasztja Isten Mózest, aki arra hívatott, hogy kiszabadítsa ebből a fogságból.</a:t>
            </a:r>
          </a:p>
        </p:txBody>
      </p:sp>
    </p:spTree>
    <p:extLst>
      <p:ext uri="{BB962C8B-B14F-4D97-AF65-F5344CB8AC3E}">
        <p14:creationId xmlns:p14="http://schemas.microsoft.com/office/powerpoint/2010/main" val="4515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E24C4F4-BA3A-42BA-9A0E-8C4E9F780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 b="8508"/>
          <a:stretch/>
        </p:blipFill>
        <p:spPr>
          <a:xfrm>
            <a:off x="-24063" y="0"/>
            <a:ext cx="9192126" cy="53781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1C48C1F-F80D-49AF-82B3-FE685D7E451A}"/>
              </a:ext>
            </a:extLst>
          </p:cNvPr>
          <p:cNvSpPr txBox="1"/>
          <p:nvPr/>
        </p:nvSpPr>
        <p:spPr>
          <a:xfrm>
            <a:off x="120316" y="5522495"/>
            <a:ext cx="892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„Mózes apósának, </a:t>
            </a:r>
            <a:r>
              <a:rPr lang="hu-HU" sz="2400" dirty="0" err="1">
                <a:latin typeface="Bahnschrift SemiBold Condensed" panose="020B0502040204020203" pitchFamily="34" charset="0"/>
              </a:rPr>
              <a:t>Jetrónak</a:t>
            </a:r>
            <a:r>
              <a:rPr lang="hu-HU" sz="2400" dirty="0">
                <a:latin typeface="Bahnschrift SemiBold Condensed" panose="020B0502040204020203" pitchFamily="34" charset="0"/>
              </a:rPr>
              <a:t>, </a:t>
            </a:r>
            <a:r>
              <a:rPr lang="hu-HU" sz="2400" dirty="0" err="1">
                <a:latin typeface="Bahnschrift SemiBold Condensed" panose="020B0502040204020203" pitchFamily="34" charset="0"/>
              </a:rPr>
              <a:t>Midián</a:t>
            </a:r>
            <a:r>
              <a:rPr lang="hu-HU" sz="2400" dirty="0">
                <a:latin typeface="Bahnschrift SemiBold Condensed" panose="020B0502040204020203" pitchFamily="34" charset="0"/>
              </a:rPr>
              <a:t> papjának juhait őrizte. Egyszer messzire behajtotta a juhokat a pusztába, és eljutott az Isten hegyéhez, a </a:t>
            </a:r>
            <a:r>
              <a:rPr lang="hu-HU" sz="2400" dirty="0" err="1">
                <a:latin typeface="Bahnschrift SemiBold Condensed" panose="020B0502040204020203" pitchFamily="34" charset="0"/>
              </a:rPr>
              <a:t>Hórebhez</a:t>
            </a:r>
            <a:r>
              <a:rPr lang="hu-HU" sz="2400" dirty="0">
                <a:latin typeface="Bahnschrift SemiBold Condensed" panose="020B0502040204020203" pitchFamily="34" charset="0"/>
              </a:rPr>
              <a:t>. Itt megjelent neki az Úr angyala a tűz lángjában, egy égő csipkebokorban.” </a:t>
            </a:r>
            <a:r>
              <a:rPr lang="hu-HU" sz="2000" dirty="0">
                <a:latin typeface="Bahnschrift SemiBold Condensed" panose="020B0502040204020203" pitchFamily="34" charset="0"/>
              </a:rPr>
              <a:t>Kiv3,1-2</a:t>
            </a:r>
          </a:p>
        </p:txBody>
      </p:sp>
    </p:spTree>
    <p:extLst>
      <p:ext uri="{BB962C8B-B14F-4D97-AF65-F5344CB8AC3E}">
        <p14:creationId xmlns:p14="http://schemas.microsoft.com/office/powerpoint/2010/main" val="37025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25657FD-2EC6-4801-B999-304EE0F3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671" cy="50675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AE271AF-1AB6-4F56-8B22-E38A1F020CFB}"/>
              </a:ext>
            </a:extLst>
          </p:cNvPr>
          <p:cNvSpPr txBox="1"/>
          <p:nvPr/>
        </p:nvSpPr>
        <p:spPr>
          <a:xfrm>
            <a:off x="84221" y="5293895"/>
            <a:ext cx="887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Bold Condensed" panose="020B0502040204020203" pitchFamily="34" charset="0"/>
              </a:rPr>
              <a:t>„</a:t>
            </a:r>
            <a:r>
              <a:rPr lang="hu-HU" sz="2400" dirty="0">
                <a:latin typeface="Bahnschrift SemiBold Condensed" panose="020B0502040204020203" pitchFamily="34" charset="0"/>
              </a:rPr>
              <a:t>Mikor odanézett, látta, hogy a bokor ég, de nem ég el. Így szólt magában: „Odamegyek, és megnézem ezt a különös jelenséget, hadd lássam, miért nem ég el a csipkebokor.</a:t>
            </a:r>
            <a:r>
              <a:rPr lang="hu-HU" sz="2000" dirty="0">
                <a:latin typeface="Bahnschrift SemiBold Condensed" panose="020B0502040204020203" pitchFamily="34" charset="0"/>
              </a:rPr>
              <a:t>” Kiv3,3</a:t>
            </a:r>
          </a:p>
        </p:txBody>
      </p:sp>
    </p:spTree>
    <p:extLst>
      <p:ext uri="{BB962C8B-B14F-4D97-AF65-F5344CB8AC3E}">
        <p14:creationId xmlns:p14="http://schemas.microsoft.com/office/powerpoint/2010/main" val="615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7A192EF-9ECB-4A1E-9472-14D365A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8052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7EA9B65-BBAA-428B-A54E-D8C0EEE4517F}"/>
              </a:ext>
            </a:extLst>
          </p:cNvPr>
          <p:cNvSpPr txBox="1"/>
          <p:nvPr/>
        </p:nvSpPr>
        <p:spPr>
          <a:xfrm>
            <a:off x="5245768" y="2273968"/>
            <a:ext cx="3765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Mózes nem menekül el, nem tart távolságot a szokatlan dolgoktól, nyitott a világra, nem gondolja, hogy mi közöm hozzá. Ez bátorságra vall, és igen nagy kockázatot jelent. Valami ősbizalom van benne az élet iránt.</a:t>
            </a:r>
          </a:p>
        </p:txBody>
      </p:sp>
    </p:spTree>
    <p:extLst>
      <p:ext uri="{BB962C8B-B14F-4D97-AF65-F5344CB8AC3E}">
        <p14:creationId xmlns:p14="http://schemas.microsoft.com/office/powerpoint/2010/main" val="30417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D241530-5663-46CD-904D-75D24AB4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b="8596"/>
          <a:stretch/>
        </p:blipFill>
        <p:spPr>
          <a:xfrm>
            <a:off x="0" y="-240632"/>
            <a:ext cx="9144000" cy="582328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3959D34-1628-474E-BA91-AD8B4ABD12B8}"/>
              </a:ext>
            </a:extLst>
          </p:cNvPr>
          <p:cNvSpPr txBox="1"/>
          <p:nvPr/>
        </p:nvSpPr>
        <p:spPr>
          <a:xfrm>
            <a:off x="240632" y="5257800"/>
            <a:ext cx="8650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„Amikor az Úr látta, hogy vizsgálódva közeledik, az Isten megszólította a csipkebokorból: „Mózes, Mózes!” „Itt vagyok” – felelte. Erre így szólt: „Ne közelíts! Vedd le sarudat a lábadról, mert a hely, ahol állasz, szent föld.” </a:t>
            </a:r>
            <a:r>
              <a:rPr lang="hu-HU" sz="2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Kiv3, 4-6a</a:t>
            </a:r>
          </a:p>
        </p:txBody>
      </p:sp>
    </p:spTree>
    <p:extLst>
      <p:ext uri="{BB962C8B-B14F-4D97-AF65-F5344CB8AC3E}">
        <p14:creationId xmlns:p14="http://schemas.microsoft.com/office/powerpoint/2010/main" val="36966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CAB7F67-D581-4C62-9807-1DB97292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419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B025F7D-B8F0-46C4-84A1-CE5671153642}"/>
              </a:ext>
            </a:extLst>
          </p:cNvPr>
          <p:cNvSpPr txBox="1"/>
          <p:nvPr/>
        </p:nvSpPr>
        <p:spPr>
          <a:xfrm>
            <a:off x="5763127" y="1636295"/>
            <a:ext cx="3380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Itt még lehetősége volt Mózesnek, hogy elmeneküljön, de nem, Mózes engedelmeskedik a parancsnak. Ekkor Mózes sorsa örökre </a:t>
            </a:r>
            <a:r>
              <a:rPr lang="hu-HU" sz="2400" dirty="0" err="1">
                <a:latin typeface="Bahnschrift SemiBold Condensed" panose="020B0502040204020203" pitchFamily="34" charset="0"/>
              </a:rPr>
              <a:t>megpecsételődik</a:t>
            </a:r>
            <a:r>
              <a:rPr lang="hu-HU" sz="2400" dirty="0">
                <a:latin typeface="Bahnschrift SemiBold Condensed" panose="020B0502040204020203" pitchFamily="34" charset="0"/>
              </a:rPr>
              <a:t>: az üdvtörténet ószövetségi szakaszának legjelentősebb szereplőjévé válik.</a:t>
            </a:r>
          </a:p>
        </p:txBody>
      </p:sp>
    </p:spTree>
    <p:extLst>
      <p:ext uri="{BB962C8B-B14F-4D97-AF65-F5344CB8AC3E}">
        <p14:creationId xmlns:p14="http://schemas.microsoft.com/office/powerpoint/2010/main" val="20051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4506C6FB-2D0B-48D5-A8FE-10EDCA972DC0}"/>
              </a:ext>
            </a:extLst>
          </p:cNvPr>
          <p:cNvSpPr txBox="1"/>
          <p:nvPr/>
        </p:nvSpPr>
        <p:spPr>
          <a:xfrm>
            <a:off x="300788" y="1900990"/>
            <a:ext cx="4271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SemiBold Condensed" panose="020B0502040204020203" pitchFamily="34" charset="0"/>
              </a:rPr>
              <a:t>„Azután így folytatta Isten: „Én vagyok az Isten, </a:t>
            </a:r>
            <a:r>
              <a:rPr lang="hu-HU" sz="2400" dirty="0" err="1">
                <a:latin typeface="Bahnschrift SemiBold Condensed" panose="020B0502040204020203" pitchFamily="34" charset="0"/>
              </a:rPr>
              <a:t>atyáid</a:t>
            </a:r>
            <a:r>
              <a:rPr lang="hu-HU" sz="2400" dirty="0">
                <a:latin typeface="Bahnschrift SemiBold Condensed" panose="020B0502040204020203" pitchFamily="34" charset="0"/>
              </a:rPr>
              <a:t> Istene: Ábrahám Istene, Izsák Istene és Jákob Istene.” Erre Mózes eltakarta az arcát, mert félt Istenre tekinteni. Az Úr pedig így szólt: „Láttam Egyiptomban élő népem nyomorúságát, és hallottam a munkafelügyelőkre vonatkozó panaszát; igen ismerem szenvedését</a:t>
            </a:r>
            <a:r>
              <a:rPr lang="hu-HU" sz="2000" dirty="0">
                <a:latin typeface="Bahnschrift SemiBold Condensed" panose="020B0502040204020203" pitchFamily="34" charset="0"/>
              </a:rPr>
              <a:t>.” </a:t>
            </a:r>
            <a:r>
              <a:rPr lang="hu-HU" dirty="0">
                <a:latin typeface="Bahnschrift SemiBold Condensed" panose="020B0502040204020203" pitchFamily="34" charset="0"/>
              </a:rPr>
              <a:t>Kiv3,6b-7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BFE440F-C411-421A-A60D-123AE0959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61" y="0"/>
            <a:ext cx="452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1203</Words>
  <Application>Microsoft Office PowerPoint</Application>
  <PresentationFormat>Diavetítés a képernyőre (4:3 oldalarány)</PresentationFormat>
  <Paragraphs>25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Bahnschrift SemiBold Condensed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33</cp:revision>
  <dcterms:created xsi:type="dcterms:W3CDTF">2025-03-05T12:35:13Z</dcterms:created>
  <dcterms:modified xsi:type="dcterms:W3CDTF">2025-03-14T17:56:18Z</dcterms:modified>
</cp:coreProperties>
</file>