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3" r:id="rId4"/>
    <p:sldId id="264" r:id="rId5"/>
    <p:sldId id="265" r:id="rId6"/>
    <p:sldId id="266" r:id="rId7"/>
    <p:sldId id="267" r:id="rId8"/>
    <p:sldId id="268" r:id="rId9"/>
    <p:sldId id="271" r:id="rId10"/>
    <p:sldId id="272" r:id="rId11"/>
    <p:sldId id="273" r:id="rId12"/>
    <p:sldId id="274" r:id="rId13"/>
    <p:sldId id="275" r:id="rId14"/>
    <p:sldId id="276" r:id="rId15"/>
    <p:sldId id="277" r:id="rId16"/>
    <p:sldId id="270" r:id="rId17"/>
    <p:sldId id="278" r:id="rId18"/>
    <p:sldId id="279" r:id="rId19"/>
    <p:sldId id="269" r:id="rId20"/>
    <p:sldId id="284" r:id="rId21"/>
    <p:sldId id="280" r:id="rId22"/>
    <p:sldId id="281" r:id="rId23"/>
    <p:sldId id="282" r:id="rId24"/>
    <p:sldId id="28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7" autoAdjust="0"/>
    <p:restoredTop sz="94660"/>
  </p:normalViewPr>
  <p:slideViewPr>
    <p:cSldViewPr snapToGrid="0">
      <p:cViewPr varScale="1">
        <p:scale>
          <a:sx n="68" d="100"/>
          <a:sy n="68" d="100"/>
        </p:scale>
        <p:origin x="14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2125C0BA-C2C7-4EDD-9EBB-86A51EB54A74}" type="datetimeFigureOut">
              <a:rPr lang="hu-HU" smtClean="0"/>
              <a:t>2025. 02. 25.</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C5C98685-0869-4FC1-AA4A-9DFB4C5DA70A}" type="slidenum">
              <a:rPr lang="hu-HU" smtClean="0"/>
              <a:t>‹#›</a:t>
            </a:fld>
            <a:endParaRPr lang="hu-HU" dirty="0"/>
          </a:p>
        </p:txBody>
      </p:sp>
    </p:spTree>
    <p:extLst>
      <p:ext uri="{BB962C8B-B14F-4D97-AF65-F5344CB8AC3E}">
        <p14:creationId xmlns:p14="http://schemas.microsoft.com/office/powerpoint/2010/main" val="21683760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125C0BA-C2C7-4EDD-9EBB-86A51EB54A74}" type="datetimeFigureOut">
              <a:rPr lang="hu-HU" smtClean="0"/>
              <a:t>2025. 02. 25.</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C5C98685-0869-4FC1-AA4A-9DFB4C5DA70A}" type="slidenum">
              <a:rPr lang="hu-HU" smtClean="0"/>
              <a:t>‹#›</a:t>
            </a:fld>
            <a:endParaRPr lang="hu-HU" dirty="0"/>
          </a:p>
        </p:txBody>
      </p:sp>
    </p:spTree>
    <p:extLst>
      <p:ext uri="{BB962C8B-B14F-4D97-AF65-F5344CB8AC3E}">
        <p14:creationId xmlns:p14="http://schemas.microsoft.com/office/powerpoint/2010/main" val="3222191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125C0BA-C2C7-4EDD-9EBB-86A51EB54A74}" type="datetimeFigureOut">
              <a:rPr lang="hu-HU" smtClean="0"/>
              <a:t>2025. 02. 25.</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C5C98685-0869-4FC1-AA4A-9DFB4C5DA70A}" type="slidenum">
              <a:rPr lang="hu-HU" smtClean="0"/>
              <a:t>‹#›</a:t>
            </a:fld>
            <a:endParaRPr lang="hu-HU" dirty="0"/>
          </a:p>
        </p:txBody>
      </p:sp>
    </p:spTree>
    <p:extLst>
      <p:ext uri="{BB962C8B-B14F-4D97-AF65-F5344CB8AC3E}">
        <p14:creationId xmlns:p14="http://schemas.microsoft.com/office/powerpoint/2010/main" val="7314067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125C0BA-C2C7-4EDD-9EBB-86A51EB54A74}" type="datetimeFigureOut">
              <a:rPr lang="hu-HU" smtClean="0"/>
              <a:t>2025. 02. 25.</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C5C98685-0869-4FC1-AA4A-9DFB4C5DA70A}" type="slidenum">
              <a:rPr lang="hu-HU" smtClean="0"/>
              <a:t>‹#›</a:t>
            </a:fld>
            <a:endParaRPr lang="hu-HU" dirty="0"/>
          </a:p>
        </p:txBody>
      </p:sp>
    </p:spTree>
    <p:extLst>
      <p:ext uri="{BB962C8B-B14F-4D97-AF65-F5344CB8AC3E}">
        <p14:creationId xmlns:p14="http://schemas.microsoft.com/office/powerpoint/2010/main" val="33124712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2125C0BA-C2C7-4EDD-9EBB-86A51EB54A74}" type="datetimeFigureOut">
              <a:rPr lang="hu-HU" smtClean="0"/>
              <a:t>2025. 02. 25.</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C5C98685-0869-4FC1-AA4A-9DFB4C5DA70A}" type="slidenum">
              <a:rPr lang="hu-HU" smtClean="0"/>
              <a:t>‹#›</a:t>
            </a:fld>
            <a:endParaRPr lang="hu-HU" dirty="0"/>
          </a:p>
        </p:txBody>
      </p:sp>
    </p:spTree>
    <p:extLst>
      <p:ext uri="{BB962C8B-B14F-4D97-AF65-F5344CB8AC3E}">
        <p14:creationId xmlns:p14="http://schemas.microsoft.com/office/powerpoint/2010/main" val="30538684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2125C0BA-C2C7-4EDD-9EBB-86A51EB54A74}" type="datetimeFigureOut">
              <a:rPr lang="hu-HU" smtClean="0"/>
              <a:t>2025. 02. 25.</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C5C98685-0869-4FC1-AA4A-9DFB4C5DA70A}" type="slidenum">
              <a:rPr lang="hu-HU" smtClean="0"/>
              <a:t>‹#›</a:t>
            </a:fld>
            <a:endParaRPr lang="hu-HU" dirty="0"/>
          </a:p>
        </p:txBody>
      </p:sp>
    </p:spTree>
    <p:extLst>
      <p:ext uri="{BB962C8B-B14F-4D97-AF65-F5344CB8AC3E}">
        <p14:creationId xmlns:p14="http://schemas.microsoft.com/office/powerpoint/2010/main" val="13891646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2125C0BA-C2C7-4EDD-9EBB-86A51EB54A74}" type="datetimeFigureOut">
              <a:rPr lang="hu-HU" smtClean="0"/>
              <a:t>2025. 02. 25.</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C5C98685-0869-4FC1-AA4A-9DFB4C5DA70A}" type="slidenum">
              <a:rPr lang="hu-HU" smtClean="0"/>
              <a:t>‹#›</a:t>
            </a:fld>
            <a:endParaRPr lang="hu-HU" dirty="0"/>
          </a:p>
        </p:txBody>
      </p:sp>
    </p:spTree>
    <p:extLst>
      <p:ext uri="{BB962C8B-B14F-4D97-AF65-F5344CB8AC3E}">
        <p14:creationId xmlns:p14="http://schemas.microsoft.com/office/powerpoint/2010/main" val="26351515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2125C0BA-C2C7-4EDD-9EBB-86A51EB54A74}" type="datetimeFigureOut">
              <a:rPr lang="hu-HU" smtClean="0"/>
              <a:t>2025. 02. 25.</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C5C98685-0869-4FC1-AA4A-9DFB4C5DA70A}" type="slidenum">
              <a:rPr lang="hu-HU" smtClean="0"/>
              <a:t>‹#›</a:t>
            </a:fld>
            <a:endParaRPr lang="hu-HU" dirty="0"/>
          </a:p>
        </p:txBody>
      </p:sp>
    </p:spTree>
    <p:extLst>
      <p:ext uri="{BB962C8B-B14F-4D97-AF65-F5344CB8AC3E}">
        <p14:creationId xmlns:p14="http://schemas.microsoft.com/office/powerpoint/2010/main" val="39919114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5C0BA-C2C7-4EDD-9EBB-86A51EB54A74}" type="datetimeFigureOut">
              <a:rPr lang="hu-HU" smtClean="0"/>
              <a:t>2025. 02. 25.</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C5C98685-0869-4FC1-AA4A-9DFB4C5DA70A}" type="slidenum">
              <a:rPr lang="hu-HU" smtClean="0"/>
              <a:t>‹#›</a:t>
            </a:fld>
            <a:endParaRPr lang="hu-HU" dirty="0"/>
          </a:p>
        </p:txBody>
      </p:sp>
    </p:spTree>
    <p:extLst>
      <p:ext uri="{BB962C8B-B14F-4D97-AF65-F5344CB8AC3E}">
        <p14:creationId xmlns:p14="http://schemas.microsoft.com/office/powerpoint/2010/main" val="40040835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2125C0BA-C2C7-4EDD-9EBB-86A51EB54A74}" type="datetimeFigureOut">
              <a:rPr lang="hu-HU" smtClean="0"/>
              <a:t>2025. 02. 25.</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C5C98685-0869-4FC1-AA4A-9DFB4C5DA70A}" type="slidenum">
              <a:rPr lang="hu-HU" smtClean="0"/>
              <a:t>‹#›</a:t>
            </a:fld>
            <a:endParaRPr lang="hu-HU" dirty="0"/>
          </a:p>
        </p:txBody>
      </p:sp>
    </p:spTree>
    <p:extLst>
      <p:ext uri="{BB962C8B-B14F-4D97-AF65-F5344CB8AC3E}">
        <p14:creationId xmlns:p14="http://schemas.microsoft.com/office/powerpoint/2010/main" val="23548998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2125C0BA-C2C7-4EDD-9EBB-86A51EB54A74}" type="datetimeFigureOut">
              <a:rPr lang="hu-HU" smtClean="0"/>
              <a:t>2025. 02. 25.</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C5C98685-0869-4FC1-AA4A-9DFB4C5DA70A}" type="slidenum">
              <a:rPr lang="hu-HU" smtClean="0"/>
              <a:t>‹#›</a:t>
            </a:fld>
            <a:endParaRPr lang="hu-HU" dirty="0"/>
          </a:p>
        </p:txBody>
      </p:sp>
    </p:spTree>
    <p:extLst>
      <p:ext uri="{BB962C8B-B14F-4D97-AF65-F5344CB8AC3E}">
        <p14:creationId xmlns:p14="http://schemas.microsoft.com/office/powerpoint/2010/main" val="8660410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5C0BA-C2C7-4EDD-9EBB-86A51EB54A74}" type="datetimeFigureOut">
              <a:rPr lang="hu-HU" smtClean="0"/>
              <a:t>2025. 02. 25.</a:t>
            </a:fld>
            <a:endParaRPr lang="hu-H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98685-0869-4FC1-AA4A-9DFB4C5DA70A}" type="slidenum">
              <a:rPr lang="hu-HU" smtClean="0"/>
              <a:t>‹#›</a:t>
            </a:fld>
            <a:endParaRPr lang="hu-HU" dirty="0"/>
          </a:p>
        </p:txBody>
      </p:sp>
    </p:spTree>
    <p:extLst>
      <p:ext uri="{BB962C8B-B14F-4D97-AF65-F5344CB8AC3E}">
        <p14:creationId xmlns:p14="http://schemas.microsoft.com/office/powerpoint/2010/main" val="1220586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296881EE-9C32-455A-937C-AA9428323DC6}"/>
              </a:ext>
            </a:extLst>
          </p:cNvPr>
          <p:cNvPicPr>
            <a:picLocks noChangeAspect="1"/>
          </p:cNvPicPr>
          <p:nvPr/>
        </p:nvPicPr>
        <p:blipFill rotWithShape="1">
          <a:blip r:embed="rId4">
            <a:extLst>
              <a:ext uri="{28A0092B-C50C-407E-A947-70E740481C1C}">
                <a14:useLocalDpi xmlns:a14="http://schemas.microsoft.com/office/drawing/2010/main" val="0"/>
              </a:ext>
            </a:extLst>
          </a:blip>
          <a:srcRect t="2523" b="6881"/>
          <a:stretch/>
        </p:blipFill>
        <p:spPr>
          <a:xfrm>
            <a:off x="-56270" y="188966"/>
            <a:ext cx="9200270" cy="5556738"/>
          </a:xfrm>
          <a:prstGeom prst="rect">
            <a:avLst/>
          </a:prstGeom>
        </p:spPr>
      </p:pic>
      <p:sp>
        <p:nvSpPr>
          <p:cNvPr id="4" name="Téglalap 3">
            <a:extLst>
              <a:ext uri="{FF2B5EF4-FFF2-40B4-BE49-F238E27FC236}">
                <a16:creationId xmlns:a16="http://schemas.microsoft.com/office/drawing/2014/main" id="{825E8799-4527-4729-8804-E88C3ABA276D}"/>
              </a:ext>
            </a:extLst>
          </p:cNvPr>
          <p:cNvSpPr/>
          <p:nvPr/>
        </p:nvSpPr>
        <p:spPr>
          <a:xfrm>
            <a:off x="863073" y="5758824"/>
            <a:ext cx="7136505" cy="923330"/>
          </a:xfrm>
          <a:prstGeom prst="rect">
            <a:avLst/>
          </a:prstGeom>
          <a:noFill/>
        </p:spPr>
        <p:txBody>
          <a:bodyPr wrap="none" lIns="91440" tIns="45720" rIns="91440" bIns="45720">
            <a:spAutoFit/>
          </a:bodyPr>
          <a:lstStyle/>
          <a:p>
            <a:pPr algn="ctr"/>
            <a:r>
              <a:rPr lang="hu-HU" sz="5400" b="1" cap="none" spc="0" dirty="0">
                <a:ln w="12700">
                  <a:solidFill>
                    <a:schemeClr val="accent3">
                      <a:lumMod val="50000"/>
                    </a:schemeClr>
                  </a:solidFill>
                  <a:prstDash val="solid"/>
                </a:ln>
                <a:solidFill>
                  <a:schemeClr val="accent6">
                    <a:lumMod val="60000"/>
                    <a:lumOff val="40000"/>
                  </a:schemeClr>
                </a:solidFill>
                <a:effectLst>
                  <a:innerShdw blurRad="177800">
                    <a:schemeClr val="accent3">
                      <a:lumMod val="50000"/>
                    </a:schemeClr>
                  </a:innerShdw>
                </a:effectLst>
              </a:rPr>
              <a:t>Nagyböjt első hete </a:t>
            </a:r>
            <a:r>
              <a:rPr lang="hu-HU" sz="4400" b="1" cap="none" spc="0" dirty="0">
                <a:ln w="12700">
                  <a:solidFill>
                    <a:schemeClr val="accent3">
                      <a:lumMod val="50000"/>
                    </a:schemeClr>
                  </a:solidFill>
                  <a:prstDash val="solid"/>
                </a:ln>
                <a:solidFill>
                  <a:schemeClr val="accent6">
                    <a:lumMod val="60000"/>
                    <a:lumOff val="40000"/>
                  </a:schemeClr>
                </a:solidFill>
                <a:effectLst>
                  <a:innerShdw blurRad="177800">
                    <a:schemeClr val="accent3">
                      <a:lumMod val="50000"/>
                    </a:schemeClr>
                  </a:innerShdw>
                </a:effectLst>
              </a:rPr>
              <a:t>2025</a:t>
            </a:r>
          </a:p>
        </p:txBody>
      </p:sp>
      <p:pic>
        <p:nvPicPr>
          <p:cNvPr id="2" name="Nagyböjt első hete 2025">
            <a:hlinkClick r:id="" action="ppaction://media"/>
            <a:extLst>
              <a:ext uri="{FF2B5EF4-FFF2-40B4-BE49-F238E27FC236}">
                <a16:creationId xmlns:a16="http://schemas.microsoft.com/office/drawing/2014/main" id="{30B8DB19-FB30-4C5F-93A3-F293DD2061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0633762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80E30A42-47B0-43E3-A5EE-FBA0A826D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4" name="Szövegdoboz 3">
            <a:extLst>
              <a:ext uri="{FF2B5EF4-FFF2-40B4-BE49-F238E27FC236}">
                <a16:creationId xmlns:a16="http://schemas.microsoft.com/office/drawing/2014/main" id="{74AB604B-0FC0-45F3-990C-DFBB671146BA}"/>
              </a:ext>
            </a:extLst>
          </p:cNvPr>
          <p:cNvSpPr txBox="1"/>
          <p:nvPr/>
        </p:nvSpPr>
        <p:spPr>
          <a:xfrm>
            <a:off x="5345724" y="1603717"/>
            <a:ext cx="3615397" cy="2862322"/>
          </a:xfrm>
          <a:prstGeom prst="rect">
            <a:avLst/>
          </a:prstGeom>
          <a:noFill/>
        </p:spPr>
        <p:txBody>
          <a:bodyPr wrap="square" rtlCol="0">
            <a:spAutoFit/>
          </a:bodyPr>
          <a:lstStyle/>
          <a:p>
            <a:r>
              <a:rPr lang="hu-HU" sz="2000" dirty="0">
                <a:latin typeface="Bahnschrift" panose="020B0502040204020203" pitchFamily="34" charset="0"/>
              </a:rPr>
              <a:t>Jézus válasza: „Írva van, hogy nemcsak kenyérrel él az ember.” Lk4,4 Az ördög valami nagyon ártatlan dolgot ajánl Jézusnak, nem is nagy dolgot, hiszen az ember ha éhes, mire vágyna, ha nem élelemre. És Jézus mégis elutasítja.</a:t>
            </a:r>
          </a:p>
        </p:txBody>
      </p:sp>
    </p:spTree>
    <p:extLst>
      <p:ext uri="{BB962C8B-B14F-4D97-AF65-F5344CB8AC3E}">
        <p14:creationId xmlns:p14="http://schemas.microsoft.com/office/powerpoint/2010/main" val="35545847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7F571B94-D493-41CC-8E0E-70A81927B6D2}"/>
              </a:ext>
            </a:extLst>
          </p:cNvPr>
          <p:cNvPicPr>
            <a:picLocks noChangeAspect="1"/>
          </p:cNvPicPr>
          <p:nvPr/>
        </p:nvPicPr>
        <p:blipFill rotWithShape="1">
          <a:blip r:embed="rId2">
            <a:extLst>
              <a:ext uri="{28A0092B-C50C-407E-A947-70E740481C1C}">
                <a14:useLocalDpi xmlns:a14="http://schemas.microsoft.com/office/drawing/2010/main" val="0"/>
              </a:ext>
            </a:extLst>
          </a:blip>
          <a:srcRect b="-806"/>
          <a:stretch/>
        </p:blipFill>
        <p:spPr>
          <a:xfrm>
            <a:off x="0" y="0"/>
            <a:ext cx="9144000" cy="4839286"/>
          </a:xfrm>
          <a:prstGeom prst="rect">
            <a:avLst/>
          </a:prstGeom>
        </p:spPr>
      </p:pic>
      <p:sp>
        <p:nvSpPr>
          <p:cNvPr id="4" name="Szövegdoboz 3">
            <a:extLst>
              <a:ext uri="{FF2B5EF4-FFF2-40B4-BE49-F238E27FC236}">
                <a16:creationId xmlns:a16="http://schemas.microsoft.com/office/drawing/2014/main" id="{50B33F4C-7492-469A-B57F-D9A02335824D}"/>
              </a:ext>
            </a:extLst>
          </p:cNvPr>
          <p:cNvSpPr txBox="1"/>
          <p:nvPr/>
        </p:nvSpPr>
        <p:spPr>
          <a:xfrm>
            <a:off x="203981" y="4937760"/>
            <a:ext cx="8736037" cy="1631216"/>
          </a:xfrm>
          <a:prstGeom prst="rect">
            <a:avLst/>
          </a:prstGeom>
          <a:noFill/>
        </p:spPr>
        <p:txBody>
          <a:bodyPr wrap="square" rtlCol="0">
            <a:spAutoFit/>
          </a:bodyPr>
          <a:lstStyle/>
          <a:p>
            <a:r>
              <a:rPr lang="hu-HU" sz="2000" dirty="0">
                <a:latin typeface="Bahnschrift" panose="020B0502040204020203" pitchFamily="34" charset="0"/>
              </a:rPr>
              <a:t>Jézus érzéketlen lenne az ember testi szükségletei iránt? Hiszen ötezer embert jóllakat a pusztában a csodálatos kenyérszaporítás alkalmából, amikor Isten igéjét jönnek hallgatni hozzá az emberek. A tanítványok, mikor esteledett, azt tanácsolják Jézusnak, hogy küldje haza őket, hogy ennivalót vásárolhassanak. Jézus válasza, nem, ti adjatok nekik enni!</a:t>
            </a:r>
          </a:p>
        </p:txBody>
      </p:sp>
    </p:spTree>
    <p:extLst>
      <p:ext uri="{BB962C8B-B14F-4D97-AF65-F5344CB8AC3E}">
        <p14:creationId xmlns:p14="http://schemas.microsoft.com/office/powerpoint/2010/main" val="775389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3448B56-2398-44B4-B48D-BCF6BFA0990E}"/>
              </a:ext>
            </a:extLst>
          </p:cNvPr>
          <p:cNvPicPr>
            <a:picLocks noChangeAspect="1"/>
          </p:cNvPicPr>
          <p:nvPr/>
        </p:nvPicPr>
        <p:blipFill rotWithShape="1">
          <a:blip r:embed="rId2">
            <a:extLst>
              <a:ext uri="{28A0092B-C50C-407E-A947-70E740481C1C}">
                <a14:useLocalDpi xmlns:a14="http://schemas.microsoft.com/office/drawing/2010/main" val="0"/>
              </a:ext>
            </a:extLst>
          </a:blip>
          <a:srcRect b="7340"/>
          <a:stretch/>
        </p:blipFill>
        <p:spPr>
          <a:xfrm>
            <a:off x="0" y="0"/>
            <a:ext cx="9144000" cy="4768948"/>
          </a:xfrm>
          <a:prstGeom prst="rect">
            <a:avLst/>
          </a:prstGeom>
        </p:spPr>
      </p:pic>
      <p:sp>
        <p:nvSpPr>
          <p:cNvPr id="4" name="Szövegdoboz 3">
            <a:extLst>
              <a:ext uri="{FF2B5EF4-FFF2-40B4-BE49-F238E27FC236}">
                <a16:creationId xmlns:a16="http://schemas.microsoft.com/office/drawing/2014/main" id="{2F94CB05-EAFA-4D9F-B971-77A092FB9D3B}"/>
              </a:ext>
            </a:extLst>
          </p:cNvPr>
          <p:cNvSpPr txBox="1"/>
          <p:nvPr/>
        </p:nvSpPr>
        <p:spPr>
          <a:xfrm>
            <a:off x="126609" y="4768948"/>
            <a:ext cx="8834511" cy="1631216"/>
          </a:xfrm>
          <a:prstGeom prst="rect">
            <a:avLst/>
          </a:prstGeom>
          <a:noFill/>
        </p:spPr>
        <p:txBody>
          <a:bodyPr wrap="square" rtlCol="0">
            <a:spAutoFit/>
          </a:bodyPr>
          <a:lstStyle/>
          <a:p>
            <a:r>
              <a:rPr lang="hu-HU" sz="2000" dirty="0">
                <a:latin typeface="Bahnschrift" panose="020B0502040204020203" pitchFamily="34" charset="0"/>
              </a:rPr>
              <a:t>És megtörténik a csoda, hogy 5 árpakenyér és két hal jóllakat ennyi embert. Az evilági hatalmak rendre a történelem során és napjainkban is elsődleges igényként kezelik a kenyeret, vagyis az anyagi jólétet, és úgy gondoljuk , ha ez megvan, akkor itt van a földi mennyország, több nem is kell az ember boldogságához. És ezek a megoldási kísérletek soha nem vezetnek sikerre.</a:t>
            </a:r>
          </a:p>
        </p:txBody>
      </p:sp>
    </p:spTree>
    <p:extLst>
      <p:ext uri="{BB962C8B-B14F-4D97-AF65-F5344CB8AC3E}">
        <p14:creationId xmlns:p14="http://schemas.microsoft.com/office/powerpoint/2010/main" val="1467086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673BFE8-629E-47D8-88EC-2EA2A86E80AB}"/>
              </a:ext>
            </a:extLst>
          </p:cNvPr>
          <p:cNvPicPr>
            <a:picLocks noChangeAspect="1"/>
          </p:cNvPicPr>
          <p:nvPr/>
        </p:nvPicPr>
        <p:blipFill rotWithShape="1">
          <a:blip r:embed="rId2">
            <a:extLst>
              <a:ext uri="{28A0092B-C50C-407E-A947-70E740481C1C}">
                <a14:useLocalDpi xmlns:a14="http://schemas.microsoft.com/office/drawing/2010/main" val="0"/>
              </a:ext>
            </a:extLst>
          </a:blip>
          <a:srcRect l="2252" t="4318" r="1685" b="3855"/>
          <a:stretch/>
        </p:blipFill>
        <p:spPr>
          <a:xfrm>
            <a:off x="0" y="0"/>
            <a:ext cx="9177182" cy="3834803"/>
          </a:xfrm>
          <a:prstGeom prst="rect">
            <a:avLst/>
          </a:prstGeom>
        </p:spPr>
      </p:pic>
      <p:sp>
        <p:nvSpPr>
          <p:cNvPr id="5" name="Szövegdoboz 4">
            <a:extLst>
              <a:ext uri="{FF2B5EF4-FFF2-40B4-BE49-F238E27FC236}">
                <a16:creationId xmlns:a16="http://schemas.microsoft.com/office/drawing/2014/main" id="{636F85AF-BA77-4E02-A92F-2CF74C49FF33}"/>
              </a:ext>
            </a:extLst>
          </p:cNvPr>
          <p:cNvSpPr txBox="1"/>
          <p:nvPr/>
        </p:nvSpPr>
        <p:spPr>
          <a:xfrm>
            <a:off x="281354" y="4332849"/>
            <a:ext cx="8440615" cy="1631216"/>
          </a:xfrm>
          <a:prstGeom prst="rect">
            <a:avLst/>
          </a:prstGeom>
          <a:noFill/>
        </p:spPr>
        <p:txBody>
          <a:bodyPr wrap="square" rtlCol="0">
            <a:spAutoFit/>
          </a:bodyPr>
          <a:lstStyle/>
          <a:p>
            <a:r>
              <a:rPr lang="hu-HU" sz="2000" dirty="0">
                <a:latin typeface="Bahnschrift" panose="020B0502040204020203" pitchFamily="34" charset="0"/>
              </a:rPr>
              <a:t>A nép, aki a pusztába elkíséri Jézust és hallgatja Isten igéjét, többre vágyakozik, mint kenyérre. Jézus ugyanakkor nem feledkezik meg az ember evilági valóságáról sem, amikor enni ad nekik, de a sorrend fontos. Az Isten közelében az ember képes valódi közösséget alkotni, megosztani a javait, megnyílni a másik emberre.</a:t>
            </a:r>
          </a:p>
        </p:txBody>
      </p:sp>
    </p:spTree>
    <p:extLst>
      <p:ext uri="{BB962C8B-B14F-4D97-AF65-F5344CB8AC3E}">
        <p14:creationId xmlns:p14="http://schemas.microsoft.com/office/powerpoint/2010/main" val="38548199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1039B603-100C-4634-A85C-8304CC29F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810"/>
            <a:ext cx="9144000" cy="6092190"/>
          </a:xfrm>
          <a:prstGeom prst="rect">
            <a:avLst/>
          </a:prstGeom>
        </p:spPr>
      </p:pic>
      <p:sp>
        <p:nvSpPr>
          <p:cNvPr id="4" name="Szövegdoboz 3">
            <a:extLst>
              <a:ext uri="{FF2B5EF4-FFF2-40B4-BE49-F238E27FC236}">
                <a16:creationId xmlns:a16="http://schemas.microsoft.com/office/drawing/2014/main" id="{B1EC7A6B-8B76-48C1-8F3D-1A8FC17B6DAA}"/>
              </a:ext>
            </a:extLst>
          </p:cNvPr>
          <p:cNvSpPr txBox="1"/>
          <p:nvPr/>
        </p:nvSpPr>
        <p:spPr>
          <a:xfrm>
            <a:off x="0" y="0"/>
            <a:ext cx="6217919" cy="2246769"/>
          </a:xfrm>
          <a:prstGeom prst="rect">
            <a:avLst/>
          </a:prstGeom>
          <a:noFill/>
        </p:spPr>
        <p:txBody>
          <a:bodyPr wrap="square" rtlCol="0">
            <a:spAutoFit/>
          </a:bodyPr>
          <a:lstStyle/>
          <a:p>
            <a:r>
              <a:rPr lang="hu-HU" sz="2000" b="1" dirty="0"/>
              <a:t>Az öntelt ember gyakran </a:t>
            </a:r>
            <a:r>
              <a:rPr lang="hu-HU" sz="2000" b="1" dirty="0" err="1"/>
              <a:t>számonkéri</a:t>
            </a:r>
            <a:r>
              <a:rPr lang="hu-HU" sz="2000" b="1" dirty="0"/>
              <a:t> az Istent és diktálni akar neki, „Ha Isten Fia vagy”, akkor tedd meg ezt, és azt, ha nem, akkor majd mi megoldjuk az életünket és rád nincs is szükségünk. Nem egy politikai rendszer igyekezett és igyekszik evilági szinten megoldani az ember minden igényét. És folyamatosan kudarcot vallunk</a:t>
            </a:r>
            <a:r>
              <a:rPr lang="hu-HU" b="1" dirty="0"/>
              <a:t>.</a:t>
            </a:r>
          </a:p>
        </p:txBody>
      </p:sp>
    </p:spTree>
    <p:extLst>
      <p:ext uri="{BB962C8B-B14F-4D97-AF65-F5344CB8AC3E}">
        <p14:creationId xmlns:p14="http://schemas.microsoft.com/office/powerpoint/2010/main" val="34729336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4" name="Szövegdoboz 13">
            <a:extLst>
              <a:ext uri="{FF2B5EF4-FFF2-40B4-BE49-F238E27FC236}">
                <a16:creationId xmlns:a16="http://schemas.microsoft.com/office/drawing/2014/main" id="{A877FA8C-4811-454C-8A1A-5957C1F51814}"/>
              </a:ext>
            </a:extLst>
          </p:cNvPr>
          <p:cNvSpPr txBox="1"/>
          <p:nvPr/>
        </p:nvSpPr>
        <p:spPr>
          <a:xfrm>
            <a:off x="6189783" y="914400"/>
            <a:ext cx="2715065" cy="4708981"/>
          </a:xfrm>
          <a:prstGeom prst="rect">
            <a:avLst/>
          </a:prstGeom>
          <a:noFill/>
        </p:spPr>
        <p:txBody>
          <a:bodyPr wrap="square" rtlCol="0">
            <a:spAutoFit/>
          </a:bodyPr>
          <a:lstStyle/>
          <a:p>
            <a:r>
              <a:rPr lang="hu-HU" sz="2000" dirty="0">
                <a:latin typeface="Bahnschrift" panose="020B0502040204020203" pitchFamily="34" charset="0"/>
              </a:rPr>
              <a:t>A második világháború idején a nemzetiszocialisták által kivégzett jezsuita szerzetes Alfred </a:t>
            </a:r>
            <a:r>
              <a:rPr lang="hu-HU" sz="2000" dirty="0" err="1">
                <a:latin typeface="Bahnschrift" panose="020B0502040204020203" pitchFamily="34" charset="0"/>
              </a:rPr>
              <a:t>Delp</a:t>
            </a:r>
            <a:r>
              <a:rPr lang="hu-HU" sz="2000" dirty="0">
                <a:latin typeface="Bahnschrift" panose="020B0502040204020203" pitchFamily="34" charset="0"/>
              </a:rPr>
              <a:t> mondta a </a:t>
            </a:r>
            <a:r>
              <a:rPr lang="hu-HU" sz="2000" dirty="0" err="1">
                <a:latin typeface="Bahnschrift" panose="020B0502040204020203" pitchFamily="34" charset="0"/>
              </a:rPr>
              <a:t>fogvatartóinak</a:t>
            </a:r>
            <a:r>
              <a:rPr lang="hu-HU" sz="2000" dirty="0">
                <a:latin typeface="Bahnschrift" panose="020B0502040204020203" pitchFamily="34" charset="0"/>
              </a:rPr>
              <a:t>, hogy „a kenyér fontos, a szabadság fontosabb, de a legfontosabb az el nem veszített imádás. Itt érthetjük meg Jézus szavait: Nem csak kenyérrel él az ember”!</a:t>
            </a:r>
          </a:p>
        </p:txBody>
      </p:sp>
      <p:pic>
        <p:nvPicPr>
          <p:cNvPr id="16" name="Kép 15">
            <a:extLst>
              <a:ext uri="{FF2B5EF4-FFF2-40B4-BE49-F238E27FC236}">
                <a16:creationId xmlns:a16="http://schemas.microsoft.com/office/drawing/2014/main" id="{23CC11C0-3557-4021-8E50-95EE0951DC67}"/>
              </a:ext>
            </a:extLst>
          </p:cNvPr>
          <p:cNvPicPr>
            <a:picLocks noChangeAspect="1"/>
          </p:cNvPicPr>
          <p:nvPr/>
        </p:nvPicPr>
        <p:blipFill rotWithShape="1">
          <a:blip r:embed="rId2">
            <a:extLst>
              <a:ext uri="{28A0092B-C50C-407E-A947-70E740481C1C}">
                <a14:useLocalDpi xmlns:a14="http://schemas.microsoft.com/office/drawing/2010/main" val="0"/>
              </a:ext>
            </a:extLst>
          </a:blip>
          <a:srcRect l="8558" r="9106"/>
          <a:stretch/>
        </p:blipFill>
        <p:spPr>
          <a:xfrm>
            <a:off x="0" y="2298"/>
            <a:ext cx="5978769" cy="6855702"/>
          </a:xfrm>
          <a:prstGeom prst="rect">
            <a:avLst/>
          </a:prstGeom>
        </p:spPr>
      </p:pic>
    </p:spTree>
    <p:extLst>
      <p:ext uri="{BB962C8B-B14F-4D97-AF65-F5344CB8AC3E}">
        <p14:creationId xmlns:p14="http://schemas.microsoft.com/office/powerpoint/2010/main" val="8690052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9B998F7C-08C9-4BF8-BD6A-7CDBBA36DACE}"/>
              </a:ext>
            </a:extLst>
          </p:cNvPr>
          <p:cNvPicPr>
            <a:picLocks noChangeAspect="1"/>
          </p:cNvPicPr>
          <p:nvPr/>
        </p:nvPicPr>
        <p:blipFill rotWithShape="1">
          <a:blip r:embed="rId2">
            <a:extLst>
              <a:ext uri="{28A0092B-C50C-407E-A947-70E740481C1C}">
                <a14:useLocalDpi xmlns:a14="http://schemas.microsoft.com/office/drawing/2010/main" val="0"/>
              </a:ext>
            </a:extLst>
          </a:blip>
          <a:srcRect l="2932" r="7991"/>
          <a:stretch/>
        </p:blipFill>
        <p:spPr>
          <a:xfrm>
            <a:off x="2841673" y="0"/>
            <a:ext cx="6428937" cy="6870858"/>
          </a:xfrm>
          <a:prstGeom prst="rect">
            <a:avLst/>
          </a:prstGeom>
        </p:spPr>
      </p:pic>
      <p:sp>
        <p:nvSpPr>
          <p:cNvPr id="2" name="Szövegdoboz 1">
            <a:extLst>
              <a:ext uri="{FF2B5EF4-FFF2-40B4-BE49-F238E27FC236}">
                <a16:creationId xmlns:a16="http://schemas.microsoft.com/office/drawing/2014/main" id="{4CCE650E-4D25-4060-BE35-A361DDC13F3E}"/>
              </a:ext>
            </a:extLst>
          </p:cNvPr>
          <p:cNvSpPr txBox="1"/>
          <p:nvPr/>
        </p:nvSpPr>
        <p:spPr>
          <a:xfrm>
            <a:off x="182880" y="157608"/>
            <a:ext cx="2518117" cy="6555641"/>
          </a:xfrm>
          <a:prstGeom prst="rect">
            <a:avLst/>
          </a:prstGeom>
          <a:noFill/>
        </p:spPr>
        <p:txBody>
          <a:bodyPr wrap="square" rtlCol="0">
            <a:spAutoFit/>
          </a:bodyPr>
          <a:lstStyle/>
          <a:p>
            <a:r>
              <a:rPr lang="hu-HU" sz="2000" dirty="0">
                <a:latin typeface="Bahnschrift" panose="020B0502040204020203" pitchFamily="34" charset="0"/>
              </a:rPr>
              <a:t>A kísértő tovább próbálkozik, elviszi Jézust látomás-</a:t>
            </a:r>
            <a:r>
              <a:rPr lang="hu-HU" sz="2000" dirty="0" err="1">
                <a:latin typeface="Bahnschrift" panose="020B0502040204020203" pitchFamily="34" charset="0"/>
              </a:rPr>
              <a:t>szerüen</a:t>
            </a:r>
            <a:r>
              <a:rPr lang="hu-HU" sz="2000" dirty="0">
                <a:latin typeface="Bahnschrift" panose="020B0502040204020203" pitchFamily="34" charset="0"/>
              </a:rPr>
              <a:t> és a jeruzsálemi templom párkányára állítja. „Ha Isten Fia vagy, vesd le magad innét! Hisz írva van: Angyalainak parancsolta felőled, hogy oltalmazzanak; és kezükön hordoznak majd, nehogy kőbe üsd lábad.” De Jézus ezt válaszolta: „Az is írva van: Ne kísértsd Uradat, Istenedet!” </a:t>
            </a:r>
            <a:r>
              <a:rPr lang="hu-HU" dirty="0">
                <a:latin typeface="Bahnschrift" panose="020B0502040204020203" pitchFamily="34" charset="0"/>
              </a:rPr>
              <a:t>Lk4,9-12</a:t>
            </a:r>
          </a:p>
        </p:txBody>
      </p:sp>
    </p:spTree>
    <p:extLst>
      <p:ext uri="{BB962C8B-B14F-4D97-AF65-F5344CB8AC3E}">
        <p14:creationId xmlns:p14="http://schemas.microsoft.com/office/powerpoint/2010/main" val="7548618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FB346BF0-E172-4F2B-ABFD-01B1F588DABD}"/>
              </a:ext>
            </a:extLst>
          </p:cNvPr>
          <p:cNvPicPr>
            <a:picLocks noChangeAspect="1"/>
          </p:cNvPicPr>
          <p:nvPr/>
        </p:nvPicPr>
        <p:blipFill rotWithShape="1">
          <a:blip r:embed="rId2">
            <a:extLst>
              <a:ext uri="{28A0092B-C50C-407E-A947-70E740481C1C}">
                <a14:useLocalDpi xmlns:a14="http://schemas.microsoft.com/office/drawing/2010/main" val="0"/>
              </a:ext>
            </a:extLst>
          </a:blip>
          <a:srcRect t="3677" b="7542"/>
          <a:stretch/>
        </p:blipFill>
        <p:spPr>
          <a:xfrm>
            <a:off x="0" y="0"/>
            <a:ext cx="9144000" cy="4754880"/>
          </a:xfrm>
          <a:prstGeom prst="rect">
            <a:avLst/>
          </a:prstGeom>
        </p:spPr>
      </p:pic>
      <p:sp>
        <p:nvSpPr>
          <p:cNvPr id="6" name="Szövegdoboz 5">
            <a:extLst>
              <a:ext uri="{FF2B5EF4-FFF2-40B4-BE49-F238E27FC236}">
                <a16:creationId xmlns:a16="http://schemas.microsoft.com/office/drawing/2014/main" id="{F10189ED-F72A-44B5-A1E4-26DE3713C4B1}"/>
              </a:ext>
            </a:extLst>
          </p:cNvPr>
          <p:cNvSpPr txBox="1"/>
          <p:nvPr/>
        </p:nvSpPr>
        <p:spPr>
          <a:xfrm>
            <a:off x="196948" y="4811151"/>
            <a:ext cx="8778240" cy="1938992"/>
          </a:xfrm>
          <a:prstGeom prst="rect">
            <a:avLst/>
          </a:prstGeom>
          <a:noFill/>
        </p:spPr>
        <p:txBody>
          <a:bodyPr wrap="square" rtlCol="0">
            <a:spAutoFit/>
          </a:bodyPr>
          <a:lstStyle/>
          <a:p>
            <a:r>
              <a:rPr lang="hu-HU" sz="2000" dirty="0">
                <a:latin typeface="Bahnschrift" panose="020B0502040204020203" pitchFamily="34" charset="0"/>
              </a:rPr>
              <a:t>A kísértő most a szenzáció keresésével próbálkozik. Hiszen az ember a maga erejéből két dolgot tud ajánlani, ami kielégíti a tömeget és híressé tesz az ókortól kezdve: ha kenyeret és cirkuszt tud biztosítani. Álnok módon a bibliából idéz a sátán, hogy Isten úgyis megvéd minden bajtól.  Angyalai vigyáznak rád, mondja a legszentebb helyen, az Isten lakhelyén, a templomban.</a:t>
            </a:r>
          </a:p>
        </p:txBody>
      </p:sp>
    </p:spTree>
    <p:extLst>
      <p:ext uri="{BB962C8B-B14F-4D97-AF65-F5344CB8AC3E}">
        <p14:creationId xmlns:p14="http://schemas.microsoft.com/office/powerpoint/2010/main" val="4876468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F5589517-5DD2-48F4-95A5-D6DEBC1ED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 y="0"/>
            <a:ext cx="9150294" cy="5149516"/>
          </a:xfrm>
          <a:prstGeom prst="rect">
            <a:avLst/>
          </a:prstGeom>
        </p:spPr>
      </p:pic>
      <p:sp>
        <p:nvSpPr>
          <p:cNvPr id="6" name="Szövegdoboz 5">
            <a:extLst>
              <a:ext uri="{FF2B5EF4-FFF2-40B4-BE49-F238E27FC236}">
                <a16:creationId xmlns:a16="http://schemas.microsoft.com/office/drawing/2014/main" id="{DE8E2D71-137B-42D8-B310-93833A80A613}"/>
              </a:ext>
            </a:extLst>
          </p:cNvPr>
          <p:cNvSpPr txBox="1"/>
          <p:nvPr/>
        </p:nvSpPr>
        <p:spPr>
          <a:xfrm>
            <a:off x="132347" y="5149516"/>
            <a:ext cx="8891337" cy="1631216"/>
          </a:xfrm>
          <a:prstGeom prst="rect">
            <a:avLst/>
          </a:prstGeom>
          <a:noFill/>
        </p:spPr>
        <p:txBody>
          <a:bodyPr wrap="square" rtlCol="0">
            <a:spAutoFit/>
          </a:bodyPr>
          <a:lstStyle/>
          <a:p>
            <a:r>
              <a:rPr lang="hu-HU" sz="2000" dirty="0">
                <a:latin typeface="Bahnschrift" panose="020B0502040204020203" pitchFamily="34" charset="0"/>
              </a:rPr>
              <a:t>Kísérletezni akarunk Istennel, az emberi gőg nem ismer határt, ha nem engedelmeskedik nekünk, kényünk-kedvünk szerint, akkor nem is Isten. Hányszor szeretnénk rávenni Istent általunk jónak vélt dolog megtételére, és ha nem teljesül, akkor elkedvetlenedünk, rossz esetben hátat fordítunk neki. </a:t>
            </a:r>
          </a:p>
        </p:txBody>
      </p:sp>
    </p:spTree>
    <p:extLst>
      <p:ext uri="{BB962C8B-B14F-4D97-AF65-F5344CB8AC3E}">
        <p14:creationId xmlns:p14="http://schemas.microsoft.com/office/powerpoint/2010/main" val="20219680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9D587D0D-C613-4DEF-8201-F172CB3B4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89305" cy="6889427"/>
          </a:xfrm>
          <a:prstGeom prst="rect">
            <a:avLst/>
          </a:prstGeom>
        </p:spPr>
      </p:pic>
      <p:sp>
        <p:nvSpPr>
          <p:cNvPr id="2" name="Szövegdoboz 1">
            <a:extLst>
              <a:ext uri="{FF2B5EF4-FFF2-40B4-BE49-F238E27FC236}">
                <a16:creationId xmlns:a16="http://schemas.microsoft.com/office/drawing/2014/main" id="{D3B651E8-C84B-44C2-837D-F64C1600790A}"/>
              </a:ext>
            </a:extLst>
          </p:cNvPr>
          <p:cNvSpPr txBox="1"/>
          <p:nvPr/>
        </p:nvSpPr>
        <p:spPr>
          <a:xfrm>
            <a:off x="5161547" y="491165"/>
            <a:ext cx="3814010" cy="5632311"/>
          </a:xfrm>
          <a:prstGeom prst="rect">
            <a:avLst/>
          </a:prstGeom>
          <a:noFill/>
        </p:spPr>
        <p:txBody>
          <a:bodyPr wrap="square" rtlCol="0">
            <a:spAutoFit/>
          </a:bodyPr>
          <a:lstStyle/>
          <a:p>
            <a:r>
              <a:rPr lang="hu-HU" dirty="0">
                <a:latin typeface="Bahnschrift" panose="020B0502040204020203" pitchFamily="34" charset="0"/>
              </a:rPr>
              <a:t>„</a:t>
            </a:r>
            <a:r>
              <a:rPr lang="hu-HU" sz="2000" dirty="0">
                <a:latin typeface="Bahnschrift" panose="020B0502040204020203" pitchFamily="34" charset="0"/>
              </a:rPr>
              <a:t>Az ördög végül felvezette Jézust egy magas hegyre gondolatban, és egy szempillantás alatt megmutatta neki a földkerekség minden országát. Mindezt a hatalmat és dicsőséget neked adom – mondta -, mert hisz én kaptam meg, és annak adom, akinek akarom. /A sátán végtelen romlottságában emberként kezeli az Isten Fiát./ Ha leborulva hódolsz előttem, az mind a tied lesz.” Jézus elutasította: Írva van: Uradat Istenedet imádd, és csak neki szolgálj! </a:t>
            </a:r>
            <a:r>
              <a:rPr lang="hu-HU" dirty="0">
                <a:latin typeface="Bahnschrift" panose="020B0502040204020203" pitchFamily="34" charset="0"/>
              </a:rPr>
              <a:t>Lk4,5-8</a:t>
            </a:r>
            <a:r>
              <a:rPr lang="hu-HU" sz="2000" dirty="0">
                <a:latin typeface="Bahnschrift" panose="020B0502040204020203" pitchFamily="34" charset="0"/>
              </a:rPr>
              <a:t> Erre angyalok jöttek szolgálatára”</a:t>
            </a:r>
            <a:r>
              <a:rPr lang="hu-HU" dirty="0">
                <a:latin typeface="Bahnschrift" panose="020B0502040204020203" pitchFamily="34" charset="0"/>
              </a:rPr>
              <a:t>Mt4,11</a:t>
            </a:r>
          </a:p>
        </p:txBody>
      </p:sp>
    </p:spTree>
    <p:extLst>
      <p:ext uri="{BB962C8B-B14F-4D97-AF65-F5344CB8AC3E}">
        <p14:creationId xmlns:p14="http://schemas.microsoft.com/office/powerpoint/2010/main" val="25798377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2760AA13-D92C-4EF5-845A-A634C424B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89"/>
            <a:ext cx="9144000" cy="6911578"/>
          </a:xfrm>
          <a:prstGeom prst="rect">
            <a:avLst/>
          </a:prstGeom>
        </p:spPr>
      </p:pic>
      <p:sp>
        <p:nvSpPr>
          <p:cNvPr id="6" name="Szövegdoboz 5">
            <a:extLst>
              <a:ext uri="{FF2B5EF4-FFF2-40B4-BE49-F238E27FC236}">
                <a16:creationId xmlns:a16="http://schemas.microsoft.com/office/drawing/2014/main" id="{663B6A8B-2FBB-464F-B934-9A215C51F580}"/>
              </a:ext>
            </a:extLst>
          </p:cNvPr>
          <p:cNvSpPr txBox="1"/>
          <p:nvPr/>
        </p:nvSpPr>
        <p:spPr>
          <a:xfrm>
            <a:off x="337625" y="154745"/>
            <a:ext cx="8623495" cy="1015663"/>
          </a:xfrm>
          <a:prstGeom prst="rect">
            <a:avLst/>
          </a:prstGeom>
          <a:noFill/>
        </p:spPr>
        <p:txBody>
          <a:bodyPr wrap="square" rtlCol="0">
            <a:spAutoFit/>
          </a:bodyPr>
          <a:lstStyle/>
          <a:p>
            <a:r>
              <a:rPr lang="hu-HU" sz="2000" b="1" dirty="0">
                <a:solidFill>
                  <a:schemeClr val="bg1"/>
                </a:solidFill>
                <a:latin typeface="Bahnschrift" panose="020B0502040204020203" pitchFamily="34" charset="0"/>
              </a:rPr>
              <a:t>A nagyböjt minden évben egy lehetőség, hogy újra időt, figyelmet szenteljünk Jézusnak, az értünk emberré lett Istenfia tanításának, értünk vállalt szenvedésének, halálának és dicsőséges feltámadásának.</a:t>
            </a:r>
          </a:p>
        </p:txBody>
      </p:sp>
    </p:spTree>
    <p:extLst>
      <p:ext uri="{BB962C8B-B14F-4D97-AF65-F5344CB8AC3E}">
        <p14:creationId xmlns:p14="http://schemas.microsoft.com/office/powerpoint/2010/main" val="30367240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EDFE4A9-9144-47D1-B028-77EABEB2E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37"/>
            <a:ext cx="9144000" cy="7038474"/>
          </a:xfrm>
          <a:prstGeom prst="rect">
            <a:avLst/>
          </a:prstGeom>
        </p:spPr>
      </p:pic>
      <p:sp>
        <p:nvSpPr>
          <p:cNvPr id="4" name="Szövegdoboz 3">
            <a:extLst>
              <a:ext uri="{FF2B5EF4-FFF2-40B4-BE49-F238E27FC236}">
                <a16:creationId xmlns:a16="http://schemas.microsoft.com/office/drawing/2014/main" id="{F39C64C7-6D7A-4312-B96C-134BA55FA418}"/>
              </a:ext>
            </a:extLst>
          </p:cNvPr>
          <p:cNvSpPr txBox="1"/>
          <p:nvPr/>
        </p:nvSpPr>
        <p:spPr>
          <a:xfrm>
            <a:off x="4908884" y="5149516"/>
            <a:ext cx="4066674" cy="1708484"/>
          </a:xfrm>
          <a:prstGeom prst="rect">
            <a:avLst/>
          </a:prstGeom>
          <a:noFill/>
        </p:spPr>
        <p:txBody>
          <a:bodyPr wrap="square" rtlCol="0">
            <a:spAutoFit/>
          </a:bodyPr>
          <a:lstStyle/>
          <a:p>
            <a:endParaRPr lang="hu-HU" dirty="0"/>
          </a:p>
        </p:txBody>
      </p:sp>
      <p:sp>
        <p:nvSpPr>
          <p:cNvPr id="5" name="Szövegdoboz 4">
            <a:extLst>
              <a:ext uri="{FF2B5EF4-FFF2-40B4-BE49-F238E27FC236}">
                <a16:creationId xmlns:a16="http://schemas.microsoft.com/office/drawing/2014/main" id="{7D57F9D9-FE47-4E39-A146-4F0E41A5678E}"/>
              </a:ext>
            </a:extLst>
          </p:cNvPr>
          <p:cNvSpPr txBox="1"/>
          <p:nvPr/>
        </p:nvSpPr>
        <p:spPr>
          <a:xfrm>
            <a:off x="168442" y="4828771"/>
            <a:ext cx="8289758" cy="1938992"/>
          </a:xfrm>
          <a:prstGeom prst="rect">
            <a:avLst/>
          </a:prstGeom>
          <a:noFill/>
        </p:spPr>
        <p:txBody>
          <a:bodyPr wrap="square" rtlCol="0">
            <a:spAutoFit/>
          </a:bodyPr>
          <a:lstStyle/>
          <a:p>
            <a:r>
              <a:rPr lang="hu-HU" sz="2000" b="1" dirty="0">
                <a:solidFill>
                  <a:schemeClr val="bg1"/>
                </a:solidFill>
                <a:latin typeface="Bahnschrift" panose="020B0502040204020203" pitchFamily="34" charset="0"/>
              </a:rPr>
              <a:t>Felviszi Jézust a kísértő egy magas hegyre, és megmutatja, hogy egy Messiásnak a feladata, hogy az egész világ ura legyen, ahol jólét és béke uralkodik, a választott nép is egy ilyen messiást várt, mi ebben a rossz, kérdezhetnénk. Hányszor és hányszor kísérelte meg az ember a világhatalom megszerzését jólétet ígérve, és hatalmi rendszerek jöttek létre, melyek elvették az ember Isten által adott szabadságát.</a:t>
            </a:r>
          </a:p>
        </p:txBody>
      </p:sp>
    </p:spTree>
    <p:extLst>
      <p:ext uri="{BB962C8B-B14F-4D97-AF65-F5344CB8AC3E}">
        <p14:creationId xmlns:p14="http://schemas.microsoft.com/office/powerpoint/2010/main" val="35531198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63E8FA9-AB39-4C72-8B59-FA76FAAC5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5880"/>
          </a:xfrm>
          <a:prstGeom prst="rect">
            <a:avLst/>
          </a:prstGeom>
        </p:spPr>
      </p:pic>
      <p:sp>
        <p:nvSpPr>
          <p:cNvPr id="4" name="Szövegdoboz 3">
            <a:extLst>
              <a:ext uri="{FF2B5EF4-FFF2-40B4-BE49-F238E27FC236}">
                <a16:creationId xmlns:a16="http://schemas.microsoft.com/office/drawing/2014/main" id="{181E0040-C1A5-4D0A-A7AC-C89239C913D6}"/>
              </a:ext>
            </a:extLst>
          </p:cNvPr>
          <p:cNvSpPr txBox="1"/>
          <p:nvPr/>
        </p:nvSpPr>
        <p:spPr>
          <a:xfrm>
            <a:off x="300789" y="5438274"/>
            <a:ext cx="8843211" cy="1015663"/>
          </a:xfrm>
          <a:prstGeom prst="rect">
            <a:avLst/>
          </a:prstGeom>
          <a:noFill/>
        </p:spPr>
        <p:txBody>
          <a:bodyPr wrap="square" rtlCol="0">
            <a:spAutoFit/>
          </a:bodyPr>
          <a:lstStyle/>
          <a:p>
            <a:r>
              <a:rPr lang="hu-HU" dirty="0"/>
              <a:t>J</a:t>
            </a:r>
            <a:r>
              <a:rPr lang="hu-HU" sz="2000" dirty="0">
                <a:latin typeface="Bahnschrift" panose="020B0502040204020203" pitchFamily="34" charset="0"/>
              </a:rPr>
              <a:t>ézus mennybemenetele előtt felvitte tanítványait egy magas hegyre és ezt mondta: „Nekem adatott minden hatalom a mennyben és a földön.” Mt28,16 „Az Úrnak hatalma van a mennyben és a földön.” </a:t>
            </a:r>
            <a:r>
              <a:rPr lang="hu-HU" dirty="0">
                <a:latin typeface="Bahnschrift" panose="020B0502040204020203" pitchFamily="34" charset="0"/>
              </a:rPr>
              <a:t>Mt28,18</a:t>
            </a:r>
          </a:p>
        </p:txBody>
      </p:sp>
    </p:spTree>
    <p:extLst>
      <p:ext uri="{BB962C8B-B14F-4D97-AF65-F5344CB8AC3E}">
        <p14:creationId xmlns:p14="http://schemas.microsoft.com/office/powerpoint/2010/main" val="10455597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F2B6B61E-6EDB-4201-B600-207C4734C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2" y="-12031"/>
            <a:ext cx="9240251" cy="6930189"/>
          </a:xfrm>
          <a:prstGeom prst="rect">
            <a:avLst/>
          </a:prstGeom>
        </p:spPr>
      </p:pic>
      <p:sp>
        <p:nvSpPr>
          <p:cNvPr id="6" name="Szövegdoboz 5">
            <a:extLst>
              <a:ext uri="{FF2B5EF4-FFF2-40B4-BE49-F238E27FC236}">
                <a16:creationId xmlns:a16="http://schemas.microsoft.com/office/drawing/2014/main" id="{182182F1-9825-4E1E-9604-8A35D93CD55A}"/>
              </a:ext>
            </a:extLst>
          </p:cNvPr>
          <p:cNvSpPr txBox="1"/>
          <p:nvPr/>
        </p:nvSpPr>
        <p:spPr>
          <a:xfrm>
            <a:off x="240632" y="5799221"/>
            <a:ext cx="553452" cy="757990"/>
          </a:xfrm>
          <a:prstGeom prst="rect">
            <a:avLst/>
          </a:prstGeom>
          <a:noFill/>
        </p:spPr>
        <p:txBody>
          <a:bodyPr wrap="square" rtlCol="0">
            <a:spAutoFit/>
          </a:bodyPr>
          <a:lstStyle/>
          <a:p>
            <a:endParaRPr lang="hu-HU" dirty="0"/>
          </a:p>
        </p:txBody>
      </p:sp>
      <p:sp>
        <p:nvSpPr>
          <p:cNvPr id="7" name="Szövegdoboz 6">
            <a:extLst>
              <a:ext uri="{FF2B5EF4-FFF2-40B4-BE49-F238E27FC236}">
                <a16:creationId xmlns:a16="http://schemas.microsoft.com/office/drawing/2014/main" id="{B5063E61-DFD4-42A3-8A06-4C66B5D4A847}"/>
              </a:ext>
            </a:extLst>
          </p:cNvPr>
          <p:cNvSpPr txBox="1"/>
          <p:nvPr/>
        </p:nvSpPr>
        <p:spPr>
          <a:xfrm>
            <a:off x="0" y="5288340"/>
            <a:ext cx="8903368" cy="1569660"/>
          </a:xfrm>
          <a:prstGeom prst="rect">
            <a:avLst/>
          </a:prstGeom>
          <a:solidFill>
            <a:schemeClr val="tx1"/>
          </a:solidFill>
        </p:spPr>
        <p:txBody>
          <a:bodyPr wrap="square" rtlCol="0">
            <a:spAutoFit/>
          </a:bodyPr>
          <a:lstStyle/>
          <a:p>
            <a:r>
              <a:rPr lang="hu-HU" sz="2400" dirty="0">
                <a:solidFill>
                  <a:schemeClr val="bg1"/>
                </a:solidFill>
                <a:latin typeface="Bahnschrift" panose="020B0502040204020203" pitchFamily="34" charset="0"/>
              </a:rPr>
              <a:t>Jézus  mint Feltámadott rendelkezik ezzel a hatalommal. Ez a hatalom feltételezi a keresztet, feltételezi Jézus halálát és feltámadását. Krisztus országa más, mint a világ országai és az ő ragyogásuk, amelyet a sátán mutat.</a:t>
            </a:r>
          </a:p>
        </p:txBody>
      </p:sp>
    </p:spTree>
    <p:extLst>
      <p:ext uri="{BB962C8B-B14F-4D97-AF65-F5344CB8AC3E}">
        <p14:creationId xmlns:p14="http://schemas.microsoft.com/office/powerpoint/2010/main" val="14332680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83362BCF-A075-4EB3-9389-C4D632C7A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7236" cy="4819598"/>
          </a:xfrm>
          <a:prstGeom prst="rect">
            <a:avLst/>
          </a:prstGeom>
        </p:spPr>
      </p:pic>
      <p:sp>
        <p:nvSpPr>
          <p:cNvPr id="4" name="Szövegdoboz 3">
            <a:extLst>
              <a:ext uri="{FF2B5EF4-FFF2-40B4-BE49-F238E27FC236}">
                <a16:creationId xmlns:a16="http://schemas.microsoft.com/office/drawing/2014/main" id="{67142616-ED83-414E-87E6-1B7F9619BFB8}"/>
              </a:ext>
            </a:extLst>
          </p:cNvPr>
          <p:cNvSpPr txBox="1"/>
          <p:nvPr/>
        </p:nvSpPr>
        <p:spPr>
          <a:xfrm>
            <a:off x="180474" y="5065295"/>
            <a:ext cx="8783052" cy="1631216"/>
          </a:xfrm>
          <a:prstGeom prst="rect">
            <a:avLst/>
          </a:prstGeom>
          <a:noFill/>
        </p:spPr>
        <p:txBody>
          <a:bodyPr wrap="square" rtlCol="0">
            <a:spAutoFit/>
          </a:bodyPr>
          <a:lstStyle/>
          <a:p>
            <a:r>
              <a:rPr lang="hu-HU" sz="2000" dirty="0">
                <a:latin typeface="Bahnschrift" panose="020B0502040204020203" pitchFamily="34" charset="0"/>
              </a:rPr>
              <a:t>Mindhárom kísértés jelen van az életünkben, amit Jézus átélt, mint valóságos ember és valóságos Isten egységében. A történelem során sok próbálkozás volt megvalósítani az Isten országát itt a földön, sok esetben az egyház és az állam szerves összefonódásával is. De tudomásul kell vennünk, hogy egyetlen földi ország sem azonos az Isten országával.</a:t>
            </a:r>
          </a:p>
        </p:txBody>
      </p:sp>
    </p:spTree>
    <p:extLst>
      <p:ext uri="{BB962C8B-B14F-4D97-AF65-F5344CB8AC3E}">
        <p14:creationId xmlns:p14="http://schemas.microsoft.com/office/powerpoint/2010/main" val="19309018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52654F5C-2B22-4926-901E-B85DCE991A5C}"/>
              </a:ext>
            </a:extLst>
          </p:cNvPr>
          <p:cNvPicPr>
            <a:picLocks noChangeAspect="1"/>
          </p:cNvPicPr>
          <p:nvPr/>
        </p:nvPicPr>
        <p:blipFill rotWithShape="1">
          <a:blip r:embed="rId2">
            <a:extLst>
              <a:ext uri="{28A0092B-C50C-407E-A947-70E740481C1C}">
                <a14:useLocalDpi xmlns:a14="http://schemas.microsoft.com/office/drawing/2010/main" val="0"/>
              </a:ext>
            </a:extLst>
          </a:blip>
          <a:srcRect b="10304"/>
          <a:stretch/>
        </p:blipFill>
        <p:spPr>
          <a:xfrm>
            <a:off x="3558639" y="0"/>
            <a:ext cx="5585361" cy="6884646"/>
          </a:xfrm>
          <a:prstGeom prst="rect">
            <a:avLst/>
          </a:prstGeom>
        </p:spPr>
      </p:pic>
      <p:sp>
        <p:nvSpPr>
          <p:cNvPr id="4" name="Szövegdoboz 3">
            <a:extLst>
              <a:ext uri="{FF2B5EF4-FFF2-40B4-BE49-F238E27FC236}">
                <a16:creationId xmlns:a16="http://schemas.microsoft.com/office/drawing/2014/main" id="{C3FC7D96-58A8-4AA6-B957-A78FFAE1DB3A}"/>
              </a:ext>
            </a:extLst>
          </p:cNvPr>
          <p:cNvSpPr txBox="1"/>
          <p:nvPr/>
        </p:nvSpPr>
        <p:spPr>
          <a:xfrm flipH="1">
            <a:off x="286350" y="854242"/>
            <a:ext cx="3166712" cy="4832092"/>
          </a:xfrm>
          <a:prstGeom prst="rect">
            <a:avLst/>
          </a:prstGeom>
          <a:noFill/>
        </p:spPr>
        <p:txBody>
          <a:bodyPr wrap="square" rtlCol="0">
            <a:spAutoFit/>
          </a:bodyPr>
          <a:lstStyle/>
          <a:p>
            <a:r>
              <a:rPr lang="hu-HU" sz="2000" dirty="0">
                <a:latin typeface="Bahnschrift" panose="020B0502040204020203" pitchFamily="34" charset="0"/>
              </a:rPr>
              <a:t>A nagy kérdés, akkor Jézus mit adott az embernek, ha a vágyai nem teljesülhetnek itt a földön, ahol </a:t>
            </a:r>
            <a:r>
              <a:rPr lang="hu-HU" sz="2000">
                <a:latin typeface="Bahnschrift" panose="020B0502040204020203" pitchFamily="34" charset="0"/>
              </a:rPr>
              <a:t>nem élhetünk </a:t>
            </a:r>
            <a:r>
              <a:rPr lang="hu-HU" sz="2000" dirty="0">
                <a:latin typeface="Bahnschrift" panose="020B0502040204020203" pitchFamily="34" charset="0"/>
              </a:rPr>
              <a:t>úgy, ahogy szeretnénk. A válasz egyszerű: az </a:t>
            </a:r>
            <a:r>
              <a:rPr lang="hu-HU" sz="2800" dirty="0">
                <a:latin typeface="Bahnschrift" panose="020B0502040204020203" pitchFamily="34" charset="0"/>
              </a:rPr>
              <a:t>Istent</a:t>
            </a:r>
            <a:r>
              <a:rPr lang="hu-HU" sz="2000" dirty="0">
                <a:latin typeface="Bahnschrift" panose="020B0502040204020203" pitchFamily="34" charset="0"/>
              </a:rPr>
              <a:t> adta, aki életét adta azért, hogy elfogadjuk ezt az ajándékot, mely életet jelent itt a földön és örök életet a mennyben, közösségben a Szentháromsággal.</a:t>
            </a:r>
          </a:p>
        </p:txBody>
      </p:sp>
    </p:spTree>
    <p:extLst>
      <p:ext uri="{BB962C8B-B14F-4D97-AF65-F5344CB8AC3E}">
        <p14:creationId xmlns:p14="http://schemas.microsoft.com/office/powerpoint/2010/main" val="1010866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C82D929-5FD9-42BB-A94F-98924173F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20640" cy="6842046"/>
          </a:xfrm>
          <a:prstGeom prst="rect">
            <a:avLst/>
          </a:prstGeom>
        </p:spPr>
      </p:pic>
      <p:sp>
        <p:nvSpPr>
          <p:cNvPr id="4" name="Szövegdoboz 3">
            <a:extLst>
              <a:ext uri="{FF2B5EF4-FFF2-40B4-BE49-F238E27FC236}">
                <a16:creationId xmlns:a16="http://schemas.microsoft.com/office/drawing/2014/main" id="{70CFEB24-E097-4425-B5FB-6811CEC595DB}"/>
              </a:ext>
            </a:extLst>
          </p:cNvPr>
          <p:cNvSpPr txBox="1"/>
          <p:nvPr/>
        </p:nvSpPr>
        <p:spPr>
          <a:xfrm>
            <a:off x="5359790" y="1434905"/>
            <a:ext cx="3460653" cy="3477875"/>
          </a:xfrm>
          <a:prstGeom prst="rect">
            <a:avLst/>
          </a:prstGeom>
          <a:noFill/>
        </p:spPr>
        <p:txBody>
          <a:bodyPr wrap="square" rtlCol="0">
            <a:spAutoFit/>
          </a:bodyPr>
          <a:lstStyle/>
          <a:p>
            <a:r>
              <a:rPr lang="hu-HU" sz="2000" dirty="0">
                <a:latin typeface="Bahnschrift" panose="020B0502040204020203" pitchFamily="34" charset="0"/>
              </a:rPr>
              <a:t>Ez az út nemcsak csodálatra méltó, hanem életünk feltétlenül meghatározó eseménye is, ha elfogadjuk azt a meghívást, felkínált lehetőséget, mely nemcsak földi életünkre vonatkozó példa és útmutatás, hanem egyben közösség az Isten Fiával itt a földön és majdan az örök életben.</a:t>
            </a:r>
          </a:p>
        </p:txBody>
      </p:sp>
    </p:spTree>
    <p:extLst>
      <p:ext uri="{BB962C8B-B14F-4D97-AF65-F5344CB8AC3E}">
        <p14:creationId xmlns:p14="http://schemas.microsoft.com/office/powerpoint/2010/main" val="20345251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72A3AFB-66F7-4BEA-95A9-193C4488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210" y="0"/>
            <a:ext cx="4518790" cy="6858000"/>
          </a:xfrm>
          <a:prstGeom prst="rect">
            <a:avLst/>
          </a:prstGeom>
        </p:spPr>
      </p:pic>
      <p:sp>
        <p:nvSpPr>
          <p:cNvPr id="4" name="Szövegdoboz 3">
            <a:extLst>
              <a:ext uri="{FF2B5EF4-FFF2-40B4-BE49-F238E27FC236}">
                <a16:creationId xmlns:a16="http://schemas.microsoft.com/office/drawing/2014/main" id="{1A389769-BC61-4FE2-90DD-602DC8C558E2}"/>
              </a:ext>
            </a:extLst>
          </p:cNvPr>
          <p:cNvSpPr txBox="1"/>
          <p:nvPr/>
        </p:nvSpPr>
        <p:spPr>
          <a:xfrm>
            <a:off x="450166" y="1519311"/>
            <a:ext cx="3938954" cy="3170099"/>
          </a:xfrm>
          <a:prstGeom prst="rect">
            <a:avLst/>
          </a:prstGeom>
          <a:noFill/>
        </p:spPr>
        <p:txBody>
          <a:bodyPr wrap="square" rtlCol="0">
            <a:spAutoFit/>
          </a:bodyPr>
          <a:lstStyle/>
          <a:p>
            <a:r>
              <a:rPr lang="hu-HU" sz="2000" dirty="0">
                <a:latin typeface="Bahnschrift" panose="020B0502040204020203" pitchFamily="34" charset="0"/>
              </a:rPr>
              <a:t>A Teremtő meghívása az a lehetőség teremtményei számára, hogy megossza vele azt a teljességet, ami a Szentháromság lényege. Azt a szeretetközösséget, melyre mindannyian vágyódunk, és életünkben számtalan útját és módját keressük, hogy rátaláljunk. </a:t>
            </a:r>
          </a:p>
        </p:txBody>
      </p:sp>
    </p:spTree>
    <p:extLst>
      <p:ext uri="{BB962C8B-B14F-4D97-AF65-F5344CB8AC3E}">
        <p14:creationId xmlns:p14="http://schemas.microsoft.com/office/powerpoint/2010/main" val="21185550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FD3ECC3A-36B1-4217-8643-8E731FE58220}"/>
              </a:ext>
            </a:extLst>
          </p:cNvPr>
          <p:cNvPicPr>
            <a:picLocks noChangeAspect="1"/>
          </p:cNvPicPr>
          <p:nvPr/>
        </p:nvPicPr>
        <p:blipFill rotWithShape="1">
          <a:blip r:embed="rId2">
            <a:extLst>
              <a:ext uri="{28A0092B-C50C-407E-A947-70E740481C1C}">
                <a14:useLocalDpi xmlns:a14="http://schemas.microsoft.com/office/drawing/2010/main" val="0"/>
              </a:ext>
            </a:extLst>
          </a:blip>
          <a:srcRect t="3916" b="7835"/>
          <a:stretch/>
        </p:blipFill>
        <p:spPr>
          <a:xfrm>
            <a:off x="0" y="0"/>
            <a:ext cx="9151049" cy="5387926"/>
          </a:xfrm>
          <a:prstGeom prst="rect">
            <a:avLst/>
          </a:prstGeom>
        </p:spPr>
      </p:pic>
      <p:sp>
        <p:nvSpPr>
          <p:cNvPr id="6" name="Szövegdoboz 5">
            <a:extLst>
              <a:ext uri="{FF2B5EF4-FFF2-40B4-BE49-F238E27FC236}">
                <a16:creationId xmlns:a16="http://schemas.microsoft.com/office/drawing/2014/main" id="{D812249D-2043-4D4B-B003-08E8C3ED699D}"/>
              </a:ext>
            </a:extLst>
          </p:cNvPr>
          <p:cNvSpPr txBox="1"/>
          <p:nvPr/>
        </p:nvSpPr>
        <p:spPr>
          <a:xfrm>
            <a:off x="154745" y="5514536"/>
            <a:ext cx="8806375" cy="1015663"/>
          </a:xfrm>
          <a:prstGeom prst="rect">
            <a:avLst/>
          </a:prstGeom>
          <a:noFill/>
        </p:spPr>
        <p:txBody>
          <a:bodyPr wrap="square" rtlCol="0">
            <a:spAutoFit/>
          </a:bodyPr>
          <a:lstStyle/>
          <a:p>
            <a:r>
              <a:rPr lang="hu-HU" sz="2000" dirty="0">
                <a:latin typeface="Bahnschrift" panose="020B0502040204020203" pitchFamily="34" charset="0"/>
              </a:rPr>
              <a:t>Az első hét vasárnapjának evangéliumában azt halljuk, hogy Jézust a sátán megkísérti a pusztában. A kísértések leképezik mindazokat a próbatételeket, melyeket életünk során tapasztalunk.</a:t>
            </a:r>
          </a:p>
        </p:txBody>
      </p:sp>
    </p:spTree>
    <p:extLst>
      <p:ext uri="{BB962C8B-B14F-4D97-AF65-F5344CB8AC3E}">
        <p14:creationId xmlns:p14="http://schemas.microsoft.com/office/powerpoint/2010/main" val="1206497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24B13D6-2426-4DB3-92C1-BA3ABB242ADF}"/>
              </a:ext>
            </a:extLst>
          </p:cNvPr>
          <p:cNvPicPr>
            <a:picLocks noChangeAspect="1"/>
          </p:cNvPicPr>
          <p:nvPr/>
        </p:nvPicPr>
        <p:blipFill rotWithShape="1">
          <a:blip r:embed="rId2">
            <a:extLst>
              <a:ext uri="{28A0092B-C50C-407E-A947-70E740481C1C}">
                <a14:useLocalDpi xmlns:a14="http://schemas.microsoft.com/office/drawing/2010/main" val="0"/>
              </a:ext>
            </a:extLst>
          </a:blip>
          <a:srcRect b="11576"/>
          <a:stretch/>
        </p:blipFill>
        <p:spPr>
          <a:xfrm>
            <a:off x="0" y="0"/>
            <a:ext cx="9198423" cy="5162843"/>
          </a:xfrm>
          <a:prstGeom prst="rect">
            <a:avLst/>
          </a:prstGeom>
        </p:spPr>
      </p:pic>
      <p:sp>
        <p:nvSpPr>
          <p:cNvPr id="4" name="Szövegdoboz 3">
            <a:extLst>
              <a:ext uri="{FF2B5EF4-FFF2-40B4-BE49-F238E27FC236}">
                <a16:creationId xmlns:a16="http://schemas.microsoft.com/office/drawing/2014/main" id="{64E30B56-8613-4D3B-81B9-502501666554}"/>
              </a:ext>
            </a:extLst>
          </p:cNvPr>
          <p:cNvSpPr txBox="1"/>
          <p:nvPr/>
        </p:nvSpPr>
        <p:spPr>
          <a:xfrm>
            <a:off x="42203" y="5176911"/>
            <a:ext cx="9101797" cy="1631216"/>
          </a:xfrm>
          <a:prstGeom prst="rect">
            <a:avLst/>
          </a:prstGeom>
          <a:noFill/>
        </p:spPr>
        <p:txBody>
          <a:bodyPr wrap="square" rtlCol="0">
            <a:spAutoFit/>
          </a:bodyPr>
          <a:lstStyle/>
          <a:p>
            <a:r>
              <a:rPr lang="hu-HU" sz="2000" dirty="0">
                <a:latin typeface="Bahnschrift" panose="020B0502040204020203" pitchFamily="34" charset="0"/>
              </a:rPr>
              <a:t>Jézus megkísértése azután történik, hogy a Jordánban megkereszteli Keresztelő Szent János Jézust, aki szolidaritást vállal az emberiséggel ezáltal. „Ekkor megnyílt az ég, és látta, hogy az Isten Lelke mint galamb leszállt , és föléje ereszkedett. Az égből szózat hallatszott: „Ez az én szeretett Fiam, akiben kedvem telik.”</a:t>
            </a:r>
            <a:r>
              <a:rPr lang="hu-HU" dirty="0"/>
              <a:t> Mt3,16b-17</a:t>
            </a:r>
          </a:p>
        </p:txBody>
      </p:sp>
    </p:spTree>
    <p:extLst>
      <p:ext uri="{BB962C8B-B14F-4D97-AF65-F5344CB8AC3E}">
        <p14:creationId xmlns:p14="http://schemas.microsoft.com/office/powerpoint/2010/main" val="32230736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F52E9845-8B71-4B6B-BA9F-D0EBDF241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zövegdoboz 7">
            <a:extLst>
              <a:ext uri="{FF2B5EF4-FFF2-40B4-BE49-F238E27FC236}">
                <a16:creationId xmlns:a16="http://schemas.microsoft.com/office/drawing/2014/main" id="{8AD63261-0E56-468C-9186-3E97AD9C5580}"/>
              </a:ext>
            </a:extLst>
          </p:cNvPr>
          <p:cNvSpPr txBox="1"/>
          <p:nvPr/>
        </p:nvSpPr>
        <p:spPr>
          <a:xfrm>
            <a:off x="3826412" y="253218"/>
            <a:ext cx="5050302" cy="1631216"/>
          </a:xfrm>
          <a:prstGeom prst="rect">
            <a:avLst/>
          </a:prstGeom>
          <a:noFill/>
        </p:spPr>
        <p:txBody>
          <a:bodyPr wrap="square" rtlCol="0">
            <a:spAutoFit/>
          </a:bodyPr>
          <a:lstStyle/>
          <a:p>
            <a:r>
              <a:rPr lang="hu-HU" sz="2000" b="1" dirty="0">
                <a:solidFill>
                  <a:schemeClr val="bg1"/>
                </a:solidFill>
                <a:latin typeface="Bahnschrift" panose="020B0502040204020203" pitchFamily="34" charset="0"/>
              </a:rPr>
              <a:t>Jézusra a Lélek leszállása, amellyel a keresztelési jelenet zárul, olyasvalamit jelent, mint szolgálatába való formális beiktatás. Az egyházatyák a királyok felkenésével rokonítják ezt a jelenetet.</a:t>
            </a:r>
          </a:p>
        </p:txBody>
      </p:sp>
    </p:spTree>
    <p:extLst>
      <p:ext uri="{BB962C8B-B14F-4D97-AF65-F5344CB8AC3E}">
        <p14:creationId xmlns:p14="http://schemas.microsoft.com/office/powerpoint/2010/main" val="8084129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46DAC60E-0C6A-4AB8-8F8A-60E61AFC4689}"/>
              </a:ext>
            </a:extLst>
          </p:cNvPr>
          <p:cNvSpPr txBox="1"/>
          <p:nvPr/>
        </p:nvSpPr>
        <p:spPr>
          <a:xfrm>
            <a:off x="246184" y="689317"/>
            <a:ext cx="2581422" cy="5016758"/>
          </a:xfrm>
          <a:prstGeom prst="rect">
            <a:avLst/>
          </a:prstGeom>
          <a:noFill/>
        </p:spPr>
        <p:txBody>
          <a:bodyPr wrap="square" rtlCol="0">
            <a:spAutoFit/>
          </a:bodyPr>
          <a:lstStyle/>
          <a:p>
            <a:r>
              <a:rPr lang="hu-HU" sz="2000" dirty="0">
                <a:latin typeface="Bahnschrift" panose="020B0502040204020203" pitchFamily="34" charset="0"/>
              </a:rPr>
              <a:t>„Jézus a Szentlélektől eltelve elment a Jordántól, s a Lélek ösztönzésére a pusztába vonult negyven napra. Itt megkísértette az ördög.” Lk4,1 Jézusnak szembe kellett néznie mindazzal a </a:t>
            </a:r>
            <a:r>
              <a:rPr lang="hu-HU" sz="2000" dirty="0" err="1">
                <a:latin typeface="Bahnschrift" panose="020B0502040204020203" pitchFamily="34" charset="0"/>
              </a:rPr>
              <a:t>rosszal</a:t>
            </a:r>
            <a:r>
              <a:rPr lang="hu-HU" sz="2000" dirty="0">
                <a:latin typeface="Bahnschrift" panose="020B0502040204020203" pitchFamily="34" charset="0"/>
              </a:rPr>
              <a:t>, amivel életében az ember nap mint nap meg kell, hogy </a:t>
            </a:r>
            <a:r>
              <a:rPr lang="hu-HU" sz="2000" dirty="0" err="1">
                <a:latin typeface="Bahnschrift" panose="020B0502040204020203" pitchFamily="34" charset="0"/>
              </a:rPr>
              <a:t>küzdjön</a:t>
            </a:r>
            <a:r>
              <a:rPr lang="hu-HU" dirty="0">
                <a:latin typeface="Bahnschrift" panose="020B0502040204020203" pitchFamily="34" charset="0"/>
              </a:rPr>
              <a:t>.</a:t>
            </a:r>
          </a:p>
        </p:txBody>
      </p:sp>
      <p:pic>
        <p:nvPicPr>
          <p:cNvPr id="7" name="Kép 6">
            <a:extLst>
              <a:ext uri="{FF2B5EF4-FFF2-40B4-BE49-F238E27FC236}">
                <a16:creationId xmlns:a16="http://schemas.microsoft.com/office/drawing/2014/main" id="{4B560C9A-6E81-445B-8627-8F30EF2B11E6}"/>
              </a:ext>
            </a:extLst>
          </p:cNvPr>
          <p:cNvPicPr>
            <a:picLocks noChangeAspect="1"/>
          </p:cNvPicPr>
          <p:nvPr/>
        </p:nvPicPr>
        <p:blipFill rotWithShape="1">
          <a:blip r:embed="rId2">
            <a:extLst>
              <a:ext uri="{28A0092B-C50C-407E-A947-70E740481C1C}">
                <a14:useLocalDpi xmlns:a14="http://schemas.microsoft.com/office/drawing/2010/main" val="0"/>
              </a:ext>
            </a:extLst>
          </a:blip>
          <a:srcRect l="8048" r="7743"/>
          <a:stretch/>
        </p:blipFill>
        <p:spPr>
          <a:xfrm>
            <a:off x="3024553" y="0"/>
            <a:ext cx="6119447" cy="6858000"/>
          </a:xfrm>
          <a:prstGeom prst="rect">
            <a:avLst/>
          </a:prstGeom>
        </p:spPr>
      </p:pic>
    </p:spTree>
    <p:extLst>
      <p:ext uri="{BB962C8B-B14F-4D97-AF65-F5344CB8AC3E}">
        <p14:creationId xmlns:p14="http://schemas.microsoft.com/office/powerpoint/2010/main" val="22523980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0F00F56A-3C51-4A6E-9B07-AB948D3BE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
        <p:nvSpPr>
          <p:cNvPr id="4" name="Szövegdoboz 3">
            <a:extLst>
              <a:ext uri="{FF2B5EF4-FFF2-40B4-BE49-F238E27FC236}">
                <a16:creationId xmlns:a16="http://schemas.microsoft.com/office/drawing/2014/main" id="{3FF3C090-3E23-4858-96E0-A613D419E7CB}"/>
              </a:ext>
            </a:extLst>
          </p:cNvPr>
          <p:cNvSpPr txBox="1"/>
          <p:nvPr/>
        </p:nvSpPr>
        <p:spPr>
          <a:xfrm>
            <a:off x="168812" y="5458265"/>
            <a:ext cx="8778240" cy="1015663"/>
          </a:xfrm>
          <a:prstGeom prst="rect">
            <a:avLst/>
          </a:prstGeom>
          <a:noFill/>
        </p:spPr>
        <p:txBody>
          <a:bodyPr wrap="square" rtlCol="0">
            <a:spAutoFit/>
          </a:bodyPr>
          <a:lstStyle/>
          <a:p>
            <a:r>
              <a:rPr lang="hu-HU" sz="2000" dirty="0">
                <a:latin typeface="Bahnschrift" panose="020B0502040204020203" pitchFamily="34" charset="0"/>
              </a:rPr>
              <a:t>„Itt megkísértette a az ördög. Ezekben a napokban nem evett semmit sem, de végül is megéhezett. Ekkor így szólt hozzá az ördög: Ha Isten Fia vagy, mondd ennek a kőnek, hogy váljék kenyérré!” </a:t>
            </a:r>
            <a:r>
              <a:rPr lang="hu-HU" dirty="0">
                <a:latin typeface="Bahnschrift" panose="020B0502040204020203" pitchFamily="34" charset="0"/>
              </a:rPr>
              <a:t>Lk4, 2-3</a:t>
            </a:r>
          </a:p>
        </p:txBody>
      </p:sp>
    </p:spTree>
    <p:extLst>
      <p:ext uri="{BB962C8B-B14F-4D97-AF65-F5344CB8AC3E}">
        <p14:creationId xmlns:p14="http://schemas.microsoft.com/office/powerpoint/2010/main" val="29562657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1212</Words>
  <Application>Microsoft Office PowerPoint</Application>
  <PresentationFormat>Diavetítés a képernyőre (4:3 oldalarány)</PresentationFormat>
  <Paragraphs>24</Paragraphs>
  <Slides>24</Slides>
  <Notes>0</Notes>
  <HiddenSlides>0</HiddenSlides>
  <MMClips>1</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24</vt:i4>
      </vt:variant>
    </vt:vector>
  </HeadingPairs>
  <TitlesOfParts>
    <vt:vector size="29" baseType="lpstr">
      <vt:lpstr>Arial</vt:lpstr>
      <vt:lpstr>Bahnschrift</vt:lpstr>
      <vt:lpstr>Calibri</vt:lpstr>
      <vt:lpstr>Calibri Light</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Lépes Katalin</dc:creator>
  <cp:lastModifiedBy>Lépes Katalin</cp:lastModifiedBy>
  <cp:revision>43</cp:revision>
  <dcterms:created xsi:type="dcterms:W3CDTF">2025-02-10T14:57:07Z</dcterms:created>
  <dcterms:modified xsi:type="dcterms:W3CDTF">2025-02-25T09:10:21Z</dcterms:modified>
</cp:coreProperties>
</file>